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2"/>
  </p:notesMasterIdLst>
  <p:sldIdLst>
    <p:sldId id="256" r:id="rId2"/>
    <p:sldId id="279" r:id="rId3"/>
    <p:sldId id="258" r:id="rId4"/>
    <p:sldId id="259" r:id="rId5"/>
    <p:sldId id="278" r:id="rId6"/>
    <p:sldId id="260" r:id="rId7"/>
    <p:sldId id="290" r:id="rId8"/>
    <p:sldId id="261" r:id="rId9"/>
    <p:sldId id="262" r:id="rId10"/>
    <p:sldId id="301" r:id="rId11"/>
    <p:sldId id="264" r:id="rId12"/>
    <p:sldId id="292" r:id="rId13"/>
    <p:sldId id="291" r:id="rId14"/>
    <p:sldId id="312" r:id="rId15"/>
    <p:sldId id="313" r:id="rId16"/>
    <p:sldId id="314" r:id="rId17"/>
    <p:sldId id="265" r:id="rId18"/>
    <p:sldId id="300" r:id="rId19"/>
    <p:sldId id="288" r:id="rId20"/>
    <p:sldId id="289" r:id="rId21"/>
    <p:sldId id="266" r:id="rId22"/>
    <p:sldId id="287" r:id="rId23"/>
    <p:sldId id="286" r:id="rId24"/>
    <p:sldId id="293" r:id="rId25"/>
    <p:sldId id="302" r:id="rId26"/>
    <p:sldId id="311" r:id="rId27"/>
    <p:sldId id="309" r:id="rId28"/>
    <p:sldId id="310" r:id="rId29"/>
    <p:sldId id="303" r:id="rId30"/>
    <p:sldId id="304" r:id="rId31"/>
    <p:sldId id="305" r:id="rId32"/>
    <p:sldId id="306" r:id="rId33"/>
    <p:sldId id="276" r:id="rId34"/>
    <p:sldId id="277" r:id="rId35"/>
    <p:sldId id="308" r:id="rId36"/>
    <p:sldId id="307" r:id="rId37"/>
    <p:sldId id="267" r:id="rId38"/>
    <p:sldId id="268" r:id="rId39"/>
    <p:sldId id="280" r:id="rId40"/>
    <p:sldId id="275" r:id="rId41"/>
    <p:sldId id="272" r:id="rId42"/>
    <p:sldId id="273" r:id="rId43"/>
    <p:sldId id="274" r:id="rId44"/>
    <p:sldId id="294" r:id="rId45"/>
    <p:sldId id="295" r:id="rId46"/>
    <p:sldId id="296" r:id="rId47"/>
    <p:sldId id="297" r:id="rId48"/>
    <p:sldId id="298" r:id="rId49"/>
    <p:sldId id="299" r:id="rId50"/>
    <p:sldId id="281" r:id="rId51"/>
    <p:sldId id="282" r:id="rId52"/>
    <p:sldId id="283" r:id="rId53"/>
    <p:sldId id="269" r:id="rId54"/>
    <p:sldId id="285" r:id="rId55"/>
    <p:sldId id="284" r:id="rId56"/>
    <p:sldId id="271" r:id="rId57"/>
    <p:sldId id="316" r:id="rId58"/>
    <p:sldId id="317" r:id="rId59"/>
    <p:sldId id="270" r:id="rId60"/>
    <p:sldId id="315" r:id="rId61"/>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7" autoAdjust="0"/>
    <p:restoredTop sz="94632" autoAdjust="0"/>
  </p:normalViewPr>
  <p:slideViewPr>
    <p:cSldViewPr>
      <p:cViewPr varScale="1">
        <p:scale>
          <a:sx n="66" d="100"/>
          <a:sy n="66" d="100"/>
        </p:scale>
        <p:origin x="-63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D83F5-1121-45F9-A326-4C9D8A925EF5}" type="datetimeFigureOut">
              <a:rPr lang="zh-CN" altLang="en-US" smtClean="0"/>
              <a:pPr/>
              <a:t>2019/5/27 Monday</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639A8-D1D9-4ED5-B624-6E8F8DC8B938}" type="slidenum">
              <a:rPr lang="zh-CN" altLang="en-US" smtClean="0"/>
              <a:pPr/>
              <a:t>‹#›</a:t>
            </a:fld>
            <a:endParaRPr lang="zh-CN" altLang="en-US"/>
          </a:p>
        </p:txBody>
      </p:sp>
    </p:spTree>
    <p:extLst>
      <p:ext uri="{BB962C8B-B14F-4D97-AF65-F5344CB8AC3E}">
        <p14:creationId xmlns:p14="http://schemas.microsoft.com/office/powerpoint/2010/main" xmlns="" val="38119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4639A8-D1D9-4ED5-B624-6E8F8DC8B938}" type="slidenum">
              <a:rPr lang="zh-CN" altLang="en-US" smtClean="0"/>
              <a:pPr/>
              <a:t>25</a:t>
            </a:fld>
            <a:endParaRPr lang="zh-CN" altLang="en-US"/>
          </a:p>
        </p:txBody>
      </p:sp>
    </p:spTree>
    <p:extLst>
      <p:ext uri="{BB962C8B-B14F-4D97-AF65-F5344CB8AC3E}">
        <p14:creationId xmlns:p14="http://schemas.microsoft.com/office/powerpoint/2010/main" xmlns="" val="3136561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sp>
        <p:nvSpPr>
          <p:cNvPr id="4" name="Freeform 2"/>
          <p:cNvSpPr>
            <a:spLocks/>
          </p:cNvSpPr>
          <p:nvPr/>
        </p:nvSpPr>
        <p:spPr bwMode="gray">
          <a:xfrm>
            <a:off x="690563" y="3340100"/>
            <a:ext cx="7653337" cy="485775"/>
          </a:xfrm>
          <a:custGeom>
            <a:avLst/>
            <a:gdLst>
              <a:gd name="T0" fmla="*/ 302203 w 4128"/>
              <a:gd name="T1" fmla="*/ 202829 h 479"/>
              <a:gd name="T2" fmla="*/ 7653337 w 4128"/>
              <a:gd name="T3" fmla="*/ 202829 h 479"/>
              <a:gd name="T4" fmla="*/ 7653337 w 4128"/>
              <a:gd name="T5" fmla="*/ 435068 h 479"/>
              <a:gd name="T6" fmla="*/ 0 w 4128"/>
              <a:gd name="T7" fmla="*/ 447238 h 479"/>
              <a:gd name="T8" fmla="*/ 302203 w 4128"/>
              <a:gd name="T9" fmla="*/ 202829 h 47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479">
                <a:moveTo>
                  <a:pt x="163" y="200"/>
                </a:moveTo>
                <a:cubicBezTo>
                  <a:pt x="163" y="200"/>
                  <a:pt x="2054" y="0"/>
                  <a:pt x="4128" y="200"/>
                </a:cubicBezTo>
                <a:cubicBezTo>
                  <a:pt x="4128" y="200"/>
                  <a:pt x="4128" y="314"/>
                  <a:pt x="4128" y="429"/>
                </a:cubicBezTo>
                <a:cubicBezTo>
                  <a:pt x="2371" y="200"/>
                  <a:pt x="688" y="479"/>
                  <a:pt x="0" y="441"/>
                </a:cubicBezTo>
                <a:lnTo>
                  <a:pt x="163" y="200"/>
                </a:lnTo>
                <a:close/>
              </a:path>
            </a:pathLst>
          </a:custGeom>
          <a:solidFill>
            <a:schemeClr val="hlink">
              <a:alpha val="50195"/>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zh-CN" altLang="en-US"/>
          </a:p>
        </p:txBody>
      </p:sp>
      <p:sp>
        <p:nvSpPr>
          <p:cNvPr id="65539" name="Rectangle 3"/>
          <p:cNvSpPr>
            <a:spLocks noGrp="1" noChangeArrowheads="1"/>
          </p:cNvSpPr>
          <p:nvPr>
            <p:ph type="ctrTitle"/>
          </p:nvPr>
        </p:nvSpPr>
        <p:spPr>
          <a:xfrm>
            <a:off x="685800" y="2286000"/>
            <a:ext cx="7772400" cy="1143000"/>
          </a:xfrm>
        </p:spPr>
        <p:txBody>
          <a:bodyPr/>
          <a:lstStyle>
            <a:lvl1pPr>
              <a:defRPr/>
            </a:lvl1pPr>
          </a:lstStyle>
          <a:p>
            <a:r>
              <a:rPr lang="zh-CN" altLang="en-US"/>
              <a:t>单击此处编辑母版标题样式</a:t>
            </a:r>
          </a:p>
        </p:txBody>
      </p:sp>
      <p:sp>
        <p:nvSpPr>
          <p:cNvPr id="65540"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5"/>
          <p:cNvSpPr>
            <a:spLocks noGrp="1" noChangeArrowheads="1"/>
          </p:cNvSpPr>
          <p:nvPr>
            <p:ph type="dt" sz="half" idx="10"/>
          </p:nvPr>
        </p:nvSpPr>
        <p:spPr/>
        <p:txBody>
          <a:bodyPr/>
          <a:lstStyle>
            <a:lvl1pPr>
              <a:defRPr>
                <a:solidFill>
                  <a:srgbClr val="578963"/>
                </a:solidFill>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solidFill>
                  <a:srgbClr val="578963"/>
                </a:solidFill>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solidFill>
                  <a:srgbClr val="578963"/>
                </a:solidFill>
              </a:defRPr>
            </a:lvl1pPr>
          </a:lstStyle>
          <a:p>
            <a:pPr>
              <a:defRPr/>
            </a:pPr>
            <a:fld id="{A792C8BD-C74D-4CB8-88D2-1C7DE05557D9}" type="slidenum">
              <a:rPr lang="zh-CN" altLang="en-US"/>
              <a:pPr>
                <a:defRPr/>
              </a:pPr>
              <a:t>‹#›</a:t>
            </a:fld>
            <a:endParaRPr lang="en-US" altLang="zh-CN"/>
          </a:p>
        </p:txBody>
      </p:sp>
    </p:spTree>
    <p:extLst>
      <p:ext uri="{BB962C8B-B14F-4D97-AF65-F5344CB8AC3E}">
        <p14:creationId xmlns:p14="http://schemas.microsoft.com/office/powerpoint/2010/main" xmlns="" val="27787494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459BA68-5333-4484-9343-1B89F97B3873}" type="slidenum">
              <a:rPr lang="zh-CN" altLang="en-US"/>
              <a:pPr>
                <a:defRPr/>
              </a:pPr>
              <a:t>‹#›</a:t>
            </a:fld>
            <a:endParaRPr lang="en-US" altLang="zh-CN"/>
          </a:p>
        </p:txBody>
      </p:sp>
    </p:spTree>
    <p:extLst>
      <p:ext uri="{BB962C8B-B14F-4D97-AF65-F5344CB8AC3E}">
        <p14:creationId xmlns:p14="http://schemas.microsoft.com/office/powerpoint/2010/main" xmlns="" val="27668589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457200"/>
            <a:ext cx="1943100" cy="5638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457200"/>
            <a:ext cx="5676900" cy="5638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C1D243C-5F17-463A-9B13-EAACE5126488}" type="slidenum">
              <a:rPr lang="zh-CN" altLang="en-US"/>
              <a:pPr>
                <a:defRPr/>
              </a:pPr>
              <a:t>‹#›</a:t>
            </a:fld>
            <a:endParaRPr lang="en-US" altLang="zh-CN"/>
          </a:p>
        </p:txBody>
      </p:sp>
    </p:spTree>
    <p:extLst>
      <p:ext uri="{BB962C8B-B14F-4D97-AF65-F5344CB8AC3E}">
        <p14:creationId xmlns:p14="http://schemas.microsoft.com/office/powerpoint/2010/main" xmlns="" val="42868160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4572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7F84DFB3-0EE1-4DB8-9A9F-E082F97CD74F}" type="slidenum">
              <a:rPr lang="zh-CN" altLang="en-US"/>
              <a:pPr>
                <a:defRPr/>
              </a:pPr>
              <a:t>‹#›</a:t>
            </a:fld>
            <a:endParaRPr lang="en-US" altLang="zh-CN"/>
          </a:p>
        </p:txBody>
      </p:sp>
    </p:spTree>
    <p:extLst>
      <p:ext uri="{BB962C8B-B14F-4D97-AF65-F5344CB8AC3E}">
        <p14:creationId xmlns:p14="http://schemas.microsoft.com/office/powerpoint/2010/main" xmlns="" val="382068637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4D75BD1-0491-4CFC-8D0F-C1EE4313C9BE}" type="slidenum">
              <a:rPr lang="zh-CN" altLang="en-US"/>
              <a:pPr>
                <a:defRPr/>
              </a:pPr>
              <a:t>‹#›</a:t>
            </a:fld>
            <a:endParaRPr lang="en-US" altLang="zh-CN"/>
          </a:p>
        </p:txBody>
      </p:sp>
    </p:spTree>
    <p:extLst>
      <p:ext uri="{BB962C8B-B14F-4D97-AF65-F5344CB8AC3E}">
        <p14:creationId xmlns:p14="http://schemas.microsoft.com/office/powerpoint/2010/main" xmlns="" val="342070850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54C986C-076A-46F7-85DF-89F5BAD31327}" type="slidenum">
              <a:rPr lang="zh-CN" altLang="en-US"/>
              <a:pPr>
                <a:defRPr/>
              </a:pPr>
              <a:t>‹#›</a:t>
            </a:fld>
            <a:endParaRPr lang="en-US" altLang="zh-CN"/>
          </a:p>
        </p:txBody>
      </p:sp>
    </p:spTree>
    <p:extLst>
      <p:ext uri="{BB962C8B-B14F-4D97-AF65-F5344CB8AC3E}">
        <p14:creationId xmlns:p14="http://schemas.microsoft.com/office/powerpoint/2010/main" xmlns="" val="30482546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C8815E8-BD5C-481A-B33D-3F4B5DE73B34}" type="slidenum">
              <a:rPr lang="zh-CN" altLang="en-US"/>
              <a:pPr>
                <a:defRPr/>
              </a:pPr>
              <a:t>‹#›</a:t>
            </a:fld>
            <a:endParaRPr lang="en-US" altLang="zh-CN"/>
          </a:p>
        </p:txBody>
      </p:sp>
    </p:spTree>
    <p:extLst>
      <p:ext uri="{BB962C8B-B14F-4D97-AF65-F5344CB8AC3E}">
        <p14:creationId xmlns:p14="http://schemas.microsoft.com/office/powerpoint/2010/main" xmlns="" val="269532481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9420339-869C-49C2-B478-98C99FEF46EB}" type="slidenum">
              <a:rPr lang="zh-CN" altLang="en-US"/>
              <a:pPr>
                <a:defRPr/>
              </a:pPr>
              <a:t>‹#›</a:t>
            </a:fld>
            <a:endParaRPr lang="en-US" altLang="zh-CN"/>
          </a:p>
        </p:txBody>
      </p:sp>
    </p:spTree>
    <p:extLst>
      <p:ext uri="{BB962C8B-B14F-4D97-AF65-F5344CB8AC3E}">
        <p14:creationId xmlns:p14="http://schemas.microsoft.com/office/powerpoint/2010/main" xmlns="" val="28886335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310EC17-5F7C-48CB-9198-5272B783B5D8}" type="slidenum">
              <a:rPr lang="zh-CN" altLang="en-US"/>
              <a:pPr>
                <a:defRPr/>
              </a:pPr>
              <a:t>‹#›</a:t>
            </a:fld>
            <a:endParaRPr lang="en-US" altLang="zh-CN"/>
          </a:p>
        </p:txBody>
      </p:sp>
    </p:spTree>
    <p:extLst>
      <p:ext uri="{BB962C8B-B14F-4D97-AF65-F5344CB8AC3E}">
        <p14:creationId xmlns:p14="http://schemas.microsoft.com/office/powerpoint/2010/main" xmlns="" val="23958030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387C4C65-6BCF-44F5-8FDB-A7DE7C3AFDB5}" type="slidenum">
              <a:rPr lang="zh-CN" altLang="en-US"/>
              <a:pPr>
                <a:defRPr/>
              </a:pPr>
              <a:t>‹#›</a:t>
            </a:fld>
            <a:endParaRPr lang="en-US" altLang="zh-CN"/>
          </a:p>
        </p:txBody>
      </p:sp>
    </p:spTree>
    <p:extLst>
      <p:ext uri="{BB962C8B-B14F-4D97-AF65-F5344CB8AC3E}">
        <p14:creationId xmlns:p14="http://schemas.microsoft.com/office/powerpoint/2010/main" xmlns="" val="597039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F50E0A4-5450-42C9-8C30-F98329663603}" type="slidenum">
              <a:rPr lang="zh-CN" altLang="en-US"/>
              <a:pPr>
                <a:defRPr/>
              </a:pPr>
              <a:t>‹#›</a:t>
            </a:fld>
            <a:endParaRPr lang="en-US" altLang="zh-CN"/>
          </a:p>
        </p:txBody>
      </p:sp>
    </p:spTree>
    <p:extLst>
      <p:ext uri="{BB962C8B-B14F-4D97-AF65-F5344CB8AC3E}">
        <p14:creationId xmlns:p14="http://schemas.microsoft.com/office/powerpoint/2010/main" xmlns="" val="31826574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068E791-506C-41A3-A422-49C3721F7264}" type="slidenum">
              <a:rPr lang="zh-CN" altLang="en-US"/>
              <a:pPr>
                <a:defRPr/>
              </a:pPr>
              <a:t>‹#›</a:t>
            </a:fld>
            <a:endParaRPr lang="en-US" altLang="zh-CN"/>
          </a:p>
        </p:txBody>
      </p:sp>
    </p:spTree>
    <p:extLst>
      <p:ext uri="{BB962C8B-B14F-4D97-AF65-F5344CB8AC3E}">
        <p14:creationId xmlns:p14="http://schemas.microsoft.com/office/powerpoint/2010/main" xmlns="" val="28513862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bwMode="auto">
          <a:xfrm>
            <a:off x="685800" y="457200"/>
            <a:ext cx="77724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64515"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4516"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eaLnBrk="0" hangingPunct="0">
              <a:spcBef>
                <a:spcPct val="50000"/>
              </a:spcBef>
              <a:defRPr sz="1400">
                <a:solidFill>
                  <a:schemeClr val="bg2"/>
                </a:solidFill>
              </a:defRPr>
            </a:lvl1pPr>
          </a:lstStyle>
          <a:p>
            <a:pPr>
              <a:defRPr/>
            </a:pPr>
            <a:endParaRPr lang="en-US" altLang="zh-CN"/>
          </a:p>
        </p:txBody>
      </p:sp>
      <p:sp>
        <p:nvSpPr>
          <p:cNvPr id="64517"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spcBef>
                <a:spcPct val="50000"/>
              </a:spcBef>
              <a:defRPr sz="1400">
                <a:solidFill>
                  <a:schemeClr val="bg2"/>
                </a:solidFill>
              </a:defRPr>
            </a:lvl1pPr>
          </a:lstStyle>
          <a:p>
            <a:pPr>
              <a:defRPr/>
            </a:pPr>
            <a:endParaRPr lang="en-US" altLang="zh-CN"/>
          </a:p>
        </p:txBody>
      </p:sp>
      <p:sp>
        <p:nvSpPr>
          <p:cNvPr id="64518"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spcBef>
                <a:spcPct val="50000"/>
              </a:spcBef>
              <a:defRPr sz="1400">
                <a:solidFill>
                  <a:schemeClr val="bg2"/>
                </a:solidFill>
              </a:defRPr>
            </a:lvl1pPr>
          </a:lstStyle>
          <a:p>
            <a:pPr>
              <a:defRPr/>
            </a:pPr>
            <a:fld id="{2BB576E4-E3BE-434B-A42B-6A4D2A4424D2}"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4"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64514"/>
                                        </p:tgtEl>
                                        <p:attrNameLst>
                                          <p:attrName>style.visibility</p:attrName>
                                        </p:attrNameLst>
                                      </p:cBhvr>
                                      <p:to>
                                        <p:strVal val="visible"/>
                                      </p:to>
                                    </p:set>
                                    <p:anim calcmode="lin" valueType="num">
                                      <p:cBhvr>
                                        <p:cTn id="7" dur="1000" fill="hold"/>
                                        <p:tgtEl>
                                          <p:spTgt spid="64514"/>
                                        </p:tgtEl>
                                        <p:attrNameLst>
                                          <p:attrName>ppt_x</p:attrName>
                                        </p:attrNameLst>
                                      </p:cBhvr>
                                      <p:tavLst>
                                        <p:tav tm="0">
                                          <p:val>
                                            <p:strVal val="#ppt_x-.2"/>
                                          </p:val>
                                        </p:tav>
                                        <p:tav tm="100000">
                                          <p:val>
                                            <p:strVal val="#ppt_x"/>
                                          </p:val>
                                        </p:tav>
                                      </p:tavLst>
                                    </p:anim>
                                    <p:anim calcmode="lin" valueType="num">
                                      <p:cBhvr>
                                        <p:cTn id="8" dur="1000" fill="hold"/>
                                        <p:tgtEl>
                                          <p:spTgt spid="64514"/>
                                        </p:tgtEl>
                                        <p:attrNameLst>
                                          <p:attrName>ppt_y</p:attrName>
                                        </p:attrNameLst>
                                      </p:cBhvr>
                                      <p:tavLst>
                                        <p:tav tm="0">
                                          <p:val>
                                            <p:strVal val="#ppt_y"/>
                                          </p:val>
                                        </p:tav>
                                        <p:tav tm="100000">
                                          <p:val>
                                            <p:strVal val="#ppt_y"/>
                                          </p:val>
                                        </p:tav>
                                      </p:tavLst>
                                    </p:anim>
                                    <p:animEffect transition="in" filter="wipe(right)" prLst="gradientSize: 0.1">
                                      <p:cBhvr>
                                        <p:cTn id="9" dur="1000"/>
                                        <p:tgtEl>
                                          <p:spTgt spid="645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44" presetClass="entr" presetSubtype="0" fill="hold" grpId="0" nodeType="clickEffect">
                                  <p:stCondLst>
                                    <p:cond delay="0"/>
                                  </p:stCondLst>
                                  <p:childTnLst>
                                    <p:set>
                                      <p:cBhvr>
                                        <p:cTn id="13" dur="0" fill="hold">
                                          <p:stCondLst>
                                            <p:cond delay="0"/>
                                          </p:stCondLst>
                                        </p:cTn>
                                        <p:tgtEl>
                                          <p:spTgt spid="64515">
                                            <p:txEl>
                                              <p:pRg st="0" end="0"/>
                                            </p:txEl>
                                          </p:spTgt>
                                        </p:tgtEl>
                                        <p:attrNameLst>
                                          <p:attrName>style.visibility</p:attrName>
                                        </p:attrNameLst>
                                      </p:cBhvr>
                                      <p:to>
                                        <p:strVal val="visible"/>
                                      </p:to>
                                    </p:set>
                                    <p:animEffect transition="in" filter="fade">
                                      <p:cBhvr>
                                        <p:cTn id="14" dur="500"/>
                                        <p:tgtEl>
                                          <p:spTgt spid="64515">
                                            <p:txEl>
                                              <p:pRg st="0" end="0"/>
                                            </p:txEl>
                                          </p:spTgt>
                                        </p:tgtEl>
                                      </p:cBhvr>
                                    </p:animEffect>
                                    <p:anim calcmode="lin" valueType="num">
                                      <p:cBhvr>
                                        <p:cTn id="15" dur="500" fill="hold"/>
                                        <p:tgtEl>
                                          <p:spTgt spid="64515">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64515">
                                            <p:txEl>
                                              <p:pRg st="0" end="0"/>
                                            </p:txEl>
                                          </p:spTgt>
                                        </p:tgtEl>
                                        <p:attrNameLst>
                                          <p:attrName>ppt_y</p:attrName>
                                        </p:attrNameLst>
                                      </p:cBhvr>
                                      <p:tavLst>
                                        <p:tav tm="0">
                                          <p:val>
                                            <p:strVal val="#ppt_y+.05"/>
                                          </p:val>
                                        </p:tav>
                                        <p:tav tm="100000">
                                          <p:val>
                                            <p:strVal val="#ppt_y"/>
                                          </p:val>
                                        </p:tav>
                                      </p:tavLst>
                                    </p:anim>
                                  </p:childTnLst>
                                </p:cTn>
                              </p:par>
                              <p:par>
                                <p:cTn id="17" presetID="44" presetClass="entr" presetSubtype="0" fill="hold" grpId="0" nodeType="withEffect">
                                  <p:stCondLst>
                                    <p:cond delay="0"/>
                                  </p:stCondLst>
                                  <p:childTnLst>
                                    <p:set>
                                      <p:cBhvr>
                                        <p:cTn id="18" dur="0" fill="hold">
                                          <p:stCondLst>
                                            <p:cond delay="0"/>
                                          </p:stCondLst>
                                        </p:cTn>
                                        <p:tgtEl>
                                          <p:spTgt spid="64515">
                                            <p:txEl>
                                              <p:pRg st="1" end="1"/>
                                            </p:txEl>
                                          </p:spTgt>
                                        </p:tgtEl>
                                        <p:attrNameLst>
                                          <p:attrName>style.visibility</p:attrName>
                                        </p:attrNameLst>
                                      </p:cBhvr>
                                      <p:to>
                                        <p:strVal val="visible"/>
                                      </p:to>
                                    </p:set>
                                    <p:animEffect transition="in" filter="fade">
                                      <p:cBhvr>
                                        <p:cTn id="19" dur="500"/>
                                        <p:tgtEl>
                                          <p:spTgt spid="64515">
                                            <p:txEl>
                                              <p:pRg st="1" end="1"/>
                                            </p:txEl>
                                          </p:spTgt>
                                        </p:tgtEl>
                                      </p:cBhvr>
                                    </p:animEffect>
                                    <p:anim calcmode="lin" valueType="num">
                                      <p:cBhvr>
                                        <p:cTn id="20" dur="500" fill="hold"/>
                                        <p:tgtEl>
                                          <p:spTgt spid="64515">
                                            <p:txEl>
                                              <p:pRg st="1" end="1"/>
                                            </p:txEl>
                                          </p:spTgt>
                                        </p:tgtEl>
                                        <p:attrNameLst>
                                          <p:attrName>ppt_x</p:attrName>
                                        </p:attrNameLst>
                                      </p:cBhvr>
                                      <p:tavLst>
                                        <p:tav tm="0">
                                          <p:val>
                                            <p:strVal val="#ppt_x"/>
                                          </p:val>
                                        </p:tav>
                                        <p:tav tm="100000">
                                          <p:val>
                                            <p:strVal val="#ppt_x"/>
                                          </p:val>
                                        </p:tav>
                                      </p:tavLst>
                                    </p:anim>
                                    <p:anim calcmode="lin" valueType="num">
                                      <p:cBhvr>
                                        <p:cTn id="21" dur="500" fill="hold"/>
                                        <p:tgtEl>
                                          <p:spTgt spid="64515">
                                            <p:txEl>
                                              <p:pRg st="1" end="1"/>
                                            </p:txEl>
                                          </p:spTgt>
                                        </p:tgtEl>
                                        <p:attrNameLst>
                                          <p:attrName>ppt_y</p:attrName>
                                        </p:attrNameLst>
                                      </p:cBhvr>
                                      <p:tavLst>
                                        <p:tav tm="0">
                                          <p:val>
                                            <p:strVal val="#ppt_y+.05"/>
                                          </p:val>
                                        </p:tav>
                                        <p:tav tm="100000">
                                          <p:val>
                                            <p:strVal val="#ppt_y"/>
                                          </p:val>
                                        </p:tav>
                                      </p:tavLst>
                                    </p:anim>
                                  </p:childTnLst>
                                </p:cTn>
                              </p:par>
                              <p:par>
                                <p:cTn id="22" presetID="44" presetClass="entr" presetSubtype="0" fill="hold" grpId="0" nodeType="withEffect">
                                  <p:stCondLst>
                                    <p:cond delay="0"/>
                                  </p:stCondLst>
                                  <p:childTnLst>
                                    <p:set>
                                      <p:cBhvr>
                                        <p:cTn id="23" dur="0" fill="hold">
                                          <p:stCondLst>
                                            <p:cond delay="0"/>
                                          </p:stCondLst>
                                        </p:cTn>
                                        <p:tgtEl>
                                          <p:spTgt spid="64515">
                                            <p:txEl>
                                              <p:pRg st="2" end="2"/>
                                            </p:txEl>
                                          </p:spTgt>
                                        </p:tgtEl>
                                        <p:attrNameLst>
                                          <p:attrName>style.visibility</p:attrName>
                                        </p:attrNameLst>
                                      </p:cBhvr>
                                      <p:to>
                                        <p:strVal val="visible"/>
                                      </p:to>
                                    </p:set>
                                    <p:animEffect transition="in" filter="fade">
                                      <p:cBhvr>
                                        <p:cTn id="24" dur="500"/>
                                        <p:tgtEl>
                                          <p:spTgt spid="64515">
                                            <p:txEl>
                                              <p:pRg st="2" end="2"/>
                                            </p:txEl>
                                          </p:spTgt>
                                        </p:tgtEl>
                                      </p:cBhvr>
                                    </p:animEffect>
                                    <p:anim calcmode="lin" valueType="num">
                                      <p:cBhvr>
                                        <p:cTn id="25" dur="500" fill="hold"/>
                                        <p:tgtEl>
                                          <p:spTgt spid="64515">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64515">
                                            <p:txEl>
                                              <p:pRg st="2" end="2"/>
                                            </p:txEl>
                                          </p:spTgt>
                                        </p:tgtEl>
                                        <p:attrNameLst>
                                          <p:attrName>ppt_y</p:attrName>
                                        </p:attrNameLst>
                                      </p:cBhvr>
                                      <p:tavLst>
                                        <p:tav tm="0">
                                          <p:val>
                                            <p:strVal val="#ppt_y+.05"/>
                                          </p:val>
                                        </p:tav>
                                        <p:tav tm="100000">
                                          <p:val>
                                            <p:strVal val="#ppt_y"/>
                                          </p:val>
                                        </p:tav>
                                      </p:tavLst>
                                    </p:anim>
                                  </p:childTnLst>
                                </p:cTn>
                              </p:par>
                              <p:par>
                                <p:cTn id="27" presetID="44" presetClass="entr" presetSubtype="0" fill="hold" grpId="0" nodeType="withEffect">
                                  <p:stCondLst>
                                    <p:cond delay="0"/>
                                  </p:stCondLst>
                                  <p:childTnLst>
                                    <p:set>
                                      <p:cBhvr>
                                        <p:cTn id="28" dur="0" fill="hold">
                                          <p:stCondLst>
                                            <p:cond delay="0"/>
                                          </p:stCondLst>
                                        </p:cTn>
                                        <p:tgtEl>
                                          <p:spTgt spid="64515">
                                            <p:txEl>
                                              <p:pRg st="3" end="3"/>
                                            </p:txEl>
                                          </p:spTgt>
                                        </p:tgtEl>
                                        <p:attrNameLst>
                                          <p:attrName>style.visibility</p:attrName>
                                        </p:attrNameLst>
                                      </p:cBhvr>
                                      <p:to>
                                        <p:strVal val="visible"/>
                                      </p:to>
                                    </p:set>
                                    <p:animEffect transition="in" filter="fade">
                                      <p:cBhvr>
                                        <p:cTn id="29" dur="500"/>
                                        <p:tgtEl>
                                          <p:spTgt spid="64515">
                                            <p:txEl>
                                              <p:pRg st="3" end="3"/>
                                            </p:txEl>
                                          </p:spTgt>
                                        </p:tgtEl>
                                      </p:cBhvr>
                                    </p:animEffect>
                                    <p:anim calcmode="lin" valueType="num">
                                      <p:cBhvr>
                                        <p:cTn id="30" dur="500" fill="hold"/>
                                        <p:tgtEl>
                                          <p:spTgt spid="64515">
                                            <p:txEl>
                                              <p:pRg st="3" end="3"/>
                                            </p:txEl>
                                          </p:spTgt>
                                        </p:tgtEl>
                                        <p:attrNameLst>
                                          <p:attrName>ppt_x</p:attrName>
                                        </p:attrNameLst>
                                      </p:cBhvr>
                                      <p:tavLst>
                                        <p:tav tm="0">
                                          <p:val>
                                            <p:strVal val="#ppt_x"/>
                                          </p:val>
                                        </p:tav>
                                        <p:tav tm="100000">
                                          <p:val>
                                            <p:strVal val="#ppt_x"/>
                                          </p:val>
                                        </p:tav>
                                      </p:tavLst>
                                    </p:anim>
                                    <p:anim calcmode="lin" valueType="num">
                                      <p:cBhvr>
                                        <p:cTn id="31" dur="500" fill="hold"/>
                                        <p:tgtEl>
                                          <p:spTgt spid="64515">
                                            <p:txEl>
                                              <p:pRg st="3" end="3"/>
                                            </p:txEl>
                                          </p:spTgt>
                                        </p:tgtEl>
                                        <p:attrNameLst>
                                          <p:attrName>ppt_y</p:attrName>
                                        </p:attrNameLst>
                                      </p:cBhvr>
                                      <p:tavLst>
                                        <p:tav tm="0">
                                          <p:val>
                                            <p:strVal val="#ppt_y+.05"/>
                                          </p:val>
                                        </p:tav>
                                        <p:tav tm="100000">
                                          <p:val>
                                            <p:strVal val="#ppt_y"/>
                                          </p:val>
                                        </p:tav>
                                      </p:tavLst>
                                    </p:anim>
                                  </p:childTnLst>
                                </p:cTn>
                              </p:par>
                              <p:par>
                                <p:cTn id="32" presetID="44" presetClass="entr" presetSubtype="0" fill="hold" grpId="0" nodeType="withEffect">
                                  <p:stCondLst>
                                    <p:cond delay="0"/>
                                  </p:stCondLst>
                                  <p:childTnLst>
                                    <p:set>
                                      <p:cBhvr>
                                        <p:cTn id="33" dur="0" fill="hold">
                                          <p:stCondLst>
                                            <p:cond delay="0"/>
                                          </p:stCondLst>
                                        </p:cTn>
                                        <p:tgtEl>
                                          <p:spTgt spid="64515">
                                            <p:txEl>
                                              <p:pRg st="4" end="4"/>
                                            </p:txEl>
                                          </p:spTgt>
                                        </p:tgtEl>
                                        <p:attrNameLst>
                                          <p:attrName>style.visibility</p:attrName>
                                        </p:attrNameLst>
                                      </p:cBhvr>
                                      <p:to>
                                        <p:strVal val="visible"/>
                                      </p:to>
                                    </p:set>
                                    <p:animEffect transition="in" filter="fade">
                                      <p:cBhvr>
                                        <p:cTn id="34" dur="500"/>
                                        <p:tgtEl>
                                          <p:spTgt spid="64515">
                                            <p:txEl>
                                              <p:pRg st="4" end="4"/>
                                            </p:txEl>
                                          </p:spTgt>
                                        </p:tgtEl>
                                      </p:cBhvr>
                                    </p:animEffect>
                                    <p:anim calcmode="lin" valueType="num">
                                      <p:cBhvr>
                                        <p:cTn id="35" dur="500" fill="hold"/>
                                        <p:tgtEl>
                                          <p:spTgt spid="64515">
                                            <p:txEl>
                                              <p:pRg st="4" end="4"/>
                                            </p:txEl>
                                          </p:spTgt>
                                        </p:tgtEl>
                                        <p:attrNameLst>
                                          <p:attrName>ppt_x</p:attrName>
                                        </p:attrNameLst>
                                      </p:cBhvr>
                                      <p:tavLst>
                                        <p:tav tm="0">
                                          <p:val>
                                            <p:strVal val="#ppt_x"/>
                                          </p:val>
                                        </p:tav>
                                        <p:tav tm="100000">
                                          <p:val>
                                            <p:strVal val="#ppt_x"/>
                                          </p:val>
                                        </p:tav>
                                      </p:tavLst>
                                    </p:anim>
                                    <p:anim calcmode="lin" valueType="num">
                                      <p:cBhvr>
                                        <p:cTn id="36" dur="500" fill="hold"/>
                                        <p:tgtEl>
                                          <p:spTgt spid="64515">
                                            <p:txEl>
                                              <p:pRg st="4" end="4"/>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15" grpId="0" build="p">
        <p:tmplLst>
          <p:tmpl lvl="1">
            <p:tnLst>
              <p:par>
                <p:cTn presetID="44" presetClass="entr" presetSubtype="0" fill="hold" nodeType="clickEffect">
                  <p:stCondLst>
                    <p:cond delay="0"/>
                  </p:stCondLst>
                  <p:childTnLst>
                    <p:set>
                      <p:cBhvr>
                        <p:cTn dur="0" fill="hold">
                          <p:stCondLst>
                            <p:cond delay="0"/>
                          </p:stCondLst>
                        </p:cTn>
                        <p:tgtEl>
                          <p:spTgt spid="64515"/>
                        </p:tgtEl>
                        <p:attrNameLst>
                          <p:attrName>style.visibility</p:attrName>
                        </p:attrNameLst>
                      </p:cBhvr>
                      <p:to>
                        <p:strVal val="visible"/>
                      </p:to>
                    </p:set>
                    <p:animEffect transition="in" filter="fade">
                      <p:cBhvr>
                        <p:cTn dur="500"/>
                        <p:tgtEl>
                          <p:spTgt spid="64515"/>
                        </p:tgtEl>
                      </p:cBhvr>
                    </p:animEffect>
                    <p:anim calcmode="lin" valueType="num">
                      <p:cBhvr>
                        <p:cTn dur="500" fill="hold"/>
                        <p:tgtEl>
                          <p:spTgt spid="64515"/>
                        </p:tgtEl>
                        <p:attrNameLst>
                          <p:attrName>ppt_x</p:attrName>
                        </p:attrNameLst>
                      </p:cBhvr>
                      <p:tavLst>
                        <p:tav tm="0">
                          <p:val>
                            <p:strVal val="#ppt_x"/>
                          </p:val>
                        </p:tav>
                        <p:tav tm="100000">
                          <p:val>
                            <p:strVal val="#ppt_x"/>
                          </p:val>
                        </p:tav>
                      </p:tavLst>
                    </p:anim>
                    <p:anim calcmode="lin" valueType="num">
                      <p:cBhvr>
                        <p:cTn dur="500" fill="hold"/>
                        <p:tgtEl>
                          <p:spTgt spid="64515"/>
                        </p:tgtEl>
                        <p:attrNameLst>
                          <p:attrName>ppt_y</p:attrName>
                        </p:attrNameLst>
                      </p:cBhvr>
                      <p:tavLst>
                        <p:tav tm="0">
                          <p:val>
                            <p:strVal val="#ppt_y+.05"/>
                          </p:val>
                        </p:tav>
                        <p:tav tm="100000">
                          <p:val>
                            <p:strVal val="#ppt_y"/>
                          </p:val>
                        </p:tav>
                      </p:tavLst>
                    </p:anim>
                  </p:childTnLst>
                </p:cTn>
              </p:par>
            </p:tnLst>
          </p:tmpl>
          <p:tmpl lvl="2">
            <p:tnLst>
              <p:par>
                <p:cTn presetID="44" presetClass="entr" presetSubtype="0" fill="hold" nodeType="withEffect">
                  <p:stCondLst>
                    <p:cond delay="0"/>
                  </p:stCondLst>
                  <p:childTnLst>
                    <p:set>
                      <p:cBhvr>
                        <p:cTn dur="0" fill="hold">
                          <p:stCondLst>
                            <p:cond delay="0"/>
                          </p:stCondLst>
                        </p:cTn>
                        <p:tgtEl>
                          <p:spTgt spid="64515"/>
                        </p:tgtEl>
                        <p:attrNameLst>
                          <p:attrName>style.visibility</p:attrName>
                        </p:attrNameLst>
                      </p:cBhvr>
                      <p:to>
                        <p:strVal val="visible"/>
                      </p:to>
                    </p:set>
                    <p:animEffect transition="in" filter="fade">
                      <p:cBhvr>
                        <p:cTn dur="500"/>
                        <p:tgtEl>
                          <p:spTgt spid="64515"/>
                        </p:tgtEl>
                      </p:cBhvr>
                    </p:animEffect>
                    <p:anim calcmode="lin" valueType="num">
                      <p:cBhvr>
                        <p:cTn dur="500" fill="hold"/>
                        <p:tgtEl>
                          <p:spTgt spid="64515"/>
                        </p:tgtEl>
                        <p:attrNameLst>
                          <p:attrName>ppt_x</p:attrName>
                        </p:attrNameLst>
                      </p:cBhvr>
                      <p:tavLst>
                        <p:tav tm="0">
                          <p:val>
                            <p:strVal val="#ppt_x"/>
                          </p:val>
                        </p:tav>
                        <p:tav tm="100000">
                          <p:val>
                            <p:strVal val="#ppt_x"/>
                          </p:val>
                        </p:tav>
                      </p:tavLst>
                    </p:anim>
                    <p:anim calcmode="lin" valueType="num">
                      <p:cBhvr>
                        <p:cTn dur="500" fill="hold"/>
                        <p:tgtEl>
                          <p:spTgt spid="64515"/>
                        </p:tgtEl>
                        <p:attrNameLst>
                          <p:attrName>ppt_y</p:attrName>
                        </p:attrNameLst>
                      </p:cBhvr>
                      <p:tavLst>
                        <p:tav tm="0">
                          <p:val>
                            <p:strVal val="#ppt_y+.05"/>
                          </p:val>
                        </p:tav>
                        <p:tav tm="100000">
                          <p:val>
                            <p:strVal val="#ppt_y"/>
                          </p:val>
                        </p:tav>
                      </p:tavLst>
                    </p:anim>
                  </p:childTnLst>
                </p:cTn>
              </p:par>
            </p:tnLst>
          </p:tmpl>
          <p:tmpl lvl="3">
            <p:tnLst>
              <p:par>
                <p:cTn presetID="44" presetClass="entr" presetSubtype="0" fill="hold" nodeType="withEffect">
                  <p:stCondLst>
                    <p:cond delay="0"/>
                  </p:stCondLst>
                  <p:childTnLst>
                    <p:set>
                      <p:cBhvr>
                        <p:cTn dur="0" fill="hold">
                          <p:stCondLst>
                            <p:cond delay="0"/>
                          </p:stCondLst>
                        </p:cTn>
                        <p:tgtEl>
                          <p:spTgt spid="64515"/>
                        </p:tgtEl>
                        <p:attrNameLst>
                          <p:attrName>style.visibility</p:attrName>
                        </p:attrNameLst>
                      </p:cBhvr>
                      <p:to>
                        <p:strVal val="visible"/>
                      </p:to>
                    </p:set>
                    <p:animEffect transition="in" filter="fade">
                      <p:cBhvr>
                        <p:cTn dur="500"/>
                        <p:tgtEl>
                          <p:spTgt spid="64515"/>
                        </p:tgtEl>
                      </p:cBhvr>
                    </p:animEffect>
                    <p:anim calcmode="lin" valueType="num">
                      <p:cBhvr>
                        <p:cTn dur="500" fill="hold"/>
                        <p:tgtEl>
                          <p:spTgt spid="64515"/>
                        </p:tgtEl>
                        <p:attrNameLst>
                          <p:attrName>ppt_x</p:attrName>
                        </p:attrNameLst>
                      </p:cBhvr>
                      <p:tavLst>
                        <p:tav tm="0">
                          <p:val>
                            <p:strVal val="#ppt_x"/>
                          </p:val>
                        </p:tav>
                        <p:tav tm="100000">
                          <p:val>
                            <p:strVal val="#ppt_x"/>
                          </p:val>
                        </p:tav>
                      </p:tavLst>
                    </p:anim>
                    <p:anim calcmode="lin" valueType="num">
                      <p:cBhvr>
                        <p:cTn dur="500" fill="hold"/>
                        <p:tgtEl>
                          <p:spTgt spid="64515"/>
                        </p:tgtEl>
                        <p:attrNameLst>
                          <p:attrName>ppt_y</p:attrName>
                        </p:attrNameLst>
                      </p:cBhvr>
                      <p:tavLst>
                        <p:tav tm="0">
                          <p:val>
                            <p:strVal val="#ppt_y+.05"/>
                          </p:val>
                        </p:tav>
                        <p:tav tm="100000">
                          <p:val>
                            <p:strVal val="#ppt_y"/>
                          </p:val>
                        </p:tav>
                      </p:tavLst>
                    </p:anim>
                  </p:childTnLst>
                </p:cTn>
              </p:par>
            </p:tnLst>
          </p:tmpl>
          <p:tmpl lvl="4">
            <p:tnLst>
              <p:par>
                <p:cTn presetID="44" presetClass="entr" presetSubtype="0" fill="hold" nodeType="withEffect">
                  <p:stCondLst>
                    <p:cond delay="0"/>
                  </p:stCondLst>
                  <p:childTnLst>
                    <p:set>
                      <p:cBhvr>
                        <p:cTn dur="0" fill="hold">
                          <p:stCondLst>
                            <p:cond delay="0"/>
                          </p:stCondLst>
                        </p:cTn>
                        <p:tgtEl>
                          <p:spTgt spid="64515"/>
                        </p:tgtEl>
                        <p:attrNameLst>
                          <p:attrName>style.visibility</p:attrName>
                        </p:attrNameLst>
                      </p:cBhvr>
                      <p:to>
                        <p:strVal val="visible"/>
                      </p:to>
                    </p:set>
                    <p:animEffect transition="in" filter="fade">
                      <p:cBhvr>
                        <p:cTn dur="500"/>
                        <p:tgtEl>
                          <p:spTgt spid="64515"/>
                        </p:tgtEl>
                      </p:cBhvr>
                    </p:animEffect>
                    <p:anim calcmode="lin" valueType="num">
                      <p:cBhvr>
                        <p:cTn dur="500" fill="hold"/>
                        <p:tgtEl>
                          <p:spTgt spid="64515"/>
                        </p:tgtEl>
                        <p:attrNameLst>
                          <p:attrName>ppt_x</p:attrName>
                        </p:attrNameLst>
                      </p:cBhvr>
                      <p:tavLst>
                        <p:tav tm="0">
                          <p:val>
                            <p:strVal val="#ppt_x"/>
                          </p:val>
                        </p:tav>
                        <p:tav tm="100000">
                          <p:val>
                            <p:strVal val="#ppt_x"/>
                          </p:val>
                        </p:tav>
                      </p:tavLst>
                    </p:anim>
                    <p:anim calcmode="lin" valueType="num">
                      <p:cBhvr>
                        <p:cTn dur="500" fill="hold"/>
                        <p:tgtEl>
                          <p:spTgt spid="64515"/>
                        </p:tgtEl>
                        <p:attrNameLst>
                          <p:attrName>ppt_y</p:attrName>
                        </p:attrNameLst>
                      </p:cBhvr>
                      <p:tavLst>
                        <p:tav tm="0">
                          <p:val>
                            <p:strVal val="#ppt_y+.05"/>
                          </p:val>
                        </p:tav>
                        <p:tav tm="100000">
                          <p:val>
                            <p:strVal val="#ppt_y"/>
                          </p:val>
                        </p:tav>
                      </p:tavLst>
                    </p:anim>
                  </p:childTnLst>
                </p:cTn>
              </p:par>
            </p:tnLst>
          </p:tmpl>
          <p:tmpl lvl="5">
            <p:tnLst>
              <p:par>
                <p:cTn presetID="44" presetClass="entr" presetSubtype="0" fill="hold" nodeType="withEffect">
                  <p:stCondLst>
                    <p:cond delay="0"/>
                  </p:stCondLst>
                  <p:childTnLst>
                    <p:set>
                      <p:cBhvr>
                        <p:cTn dur="0" fill="hold">
                          <p:stCondLst>
                            <p:cond delay="0"/>
                          </p:stCondLst>
                        </p:cTn>
                        <p:tgtEl>
                          <p:spTgt spid="64515"/>
                        </p:tgtEl>
                        <p:attrNameLst>
                          <p:attrName>style.visibility</p:attrName>
                        </p:attrNameLst>
                      </p:cBhvr>
                      <p:to>
                        <p:strVal val="visible"/>
                      </p:to>
                    </p:set>
                    <p:animEffect transition="in" filter="fade">
                      <p:cBhvr>
                        <p:cTn dur="500"/>
                        <p:tgtEl>
                          <p:spTgt spid="64515"/>
                        </p:tgtEl>
                      </p:cBhvr>
                    </p:animEffect>
                    <p:anim calcmode="lin" valueType="num">
                      <p:cBhvr>
                        <p:cTn dur="500" fill="hold"/>
                        <p:tgtEl>
                          <p:spTgt spid="64515"/>
                        </p:tgtEl>
                        <p:attrNameLst>
                          <p:attrName>ppt_x</p:attrName>
                        </p:attrNameLst>
                      </p:cBhvr>
                      <p:tavLst>
                        <p:tav tm="0">
                          <p:val>
                            <p:strVal val="#ppt_x"/>
                          </p:val>
                        </p:tav>
                        <p:tav tm="100000">
                          <p:val>
                            <p:strVal val="#ppt_x"/>
                          </p:val>
                        </p:tav>
                      </p:tavLst>
                    </p:anim>
                    <p:anim calcmode="lin" valueType="num">
                      <p:cBhvr>
                        <p:cTn dur="500" fill="hold"/>
                        <p:tgtEl>
                          <p:spTgt spid="64515"/>
                        </p:tgtEl>
                        <p:attrNameLst>
                          <p:attrName>ppt_y</p:attrName>
                        </p:attrNameLst>
                      </p:cBhvr>
                      <p:tavLst>
                        <p:tav tm="0">
                          <p:val>
                            <p:strVal val="#ppt_y+.05"/>
                          </p:val>
                        </p:tav>
                        <p:tav tm="100000">
                          <p:val>
                            <p:strVal val="#ppt_y"/>
                          </p:val>
                        </p:tav>
                      </p:tavLst>
                    </p:anim>
                  </p:childTnLst>
                </p:cTn>
              </p:par>
            </p:tnLst>
          </p:tmpl>
        </p:tmplLst>
      </p:bldP>
    </p:bldLst>
  </p:timing>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l" rtl="0" fontAlgn="base">
        <a:spcBef>
          <a:spcPct val="0"/>
        </a:spcBef>
        <a:spcAft>
          <a:spcPct val="0"/>
        </a:spcAft>
        <a:defRPr sz="4400">
          <a:solidFill>
            <a:schemeClr val="tx2"/>
          </a:solidFill>
          <a:latin typeface="Times New Roman" pitchFamily="18" charset="0"/>
          <a:ea typeface="宋体" pitchFamily="2" charset="-122"/>
        </a:defRPr>
      </a:lvl6pPr>
      <a:lvl7pPr marL="914400" algn="l" rtl="0" fontAlgn="base">
        <a:spcBef>
          <a:spcPct val="0"/>
        </a:spcBef>
        <a:spcAft>
          <a:spcPct val="0"/>
        </a:spcAft>
        <a:defRPr sz="4400">
          <a:solidFill>
            <a:schemeClr val="tx2"/>
          </a:solidFill>
          <a:latin typeface="Times New Roman" pitchFamily="18" charset="0"/>
          <a:ea typeface="宋体" pitchFamily="2" charset="-122"/>
        </a:defRPr>
      </a:lvl7pPr>
      <a:lvl8pPr marL="1371600" algn="l" rtl="0" fontAlgn="base">
        <a:spcBef>
          <a:spcPct val="0"/>
        </a:spcBef>
        <a:spcAft>
          <a:spcPct val="0"/>
        </a:spcAft>
        <a:defRPr sz="4400">
          <a:solidFill>
            <a:schemeClr val="tx2"/>
          </a:solidFill>
          <a:latin typeface="Times New Roman" pitchFamily="18" charset="0"/>
          <a:ea typeface="宋体" pitchFamily="2" charset="-122"/>
        </a:defRPr>
      </a:lvl8pPr>
      <a:lvl9pPr marL="1828800" algn="l"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bg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4213" y="1628775"/>
            <a:ext cx="7772400" cy="2519363"/>
          </a:xfrm>
        </p:spPr>
        <p:txBody>
          <a:bodyPr/>
          <a:lstStyle/>
          <a:p>
            <a:pPr algn="ctr" eaLnBrk="1" hangingPunct="1"/>
            <a:r>
              <a:rPr lang="zh-CN" altLang="en-US" sz="6000" dirty="0">
                <a:latin typeface="华文隶书" pitchFamily="2" charset="-122"/>
                <a:ea typeface="华文隶书" pitchFamily="2" charset="-122"/>
              </a:rPr>
              <a:t>第 三 章</a:t>
            </a:r>
            <a:r>
              <a:rPr lang="zh-CN" altLang="en-US" sz="7200" dirty="0">
                <a:latin typeface="华文隶书" pitchFamily="2" charset="-122"/>
                <a:ea typeface="华文隶书" pitchFamily="2" charset="-122"/>
              </a:rPr>
              <a:t>  </a:t>
            </a:r>
            <a:br>
              <a:rPr lang="zh-CN" altLang="en-US" sz="7200" dirty="0">
                <a:latin typeface="华文隶书" pitchFamily="2" charset="-122"/>
                <a:ea typeface="华文隶书" pitchFamily="2" charset="-122"/>
              </a:rPr>
            </a:br>
            <a:r>
              <a:rPr lang="zh-CN" altLang="en-US" sz="7200" dirty="0">
                <a:latin typeface="华文隶书" pitchFamily="2" charset="-122"/>
                <a:ea typeface="华文隶书" pitchFamily="2" charset="-122"/>
              </a:rPr>
              <a:t> </a:t>
            </a:r>
            <a:r>
              <a:rPr lang="zh-CN" altLang="en-US" sz="8000" dirty="0">
                <a:latin typeface="华文隶书" pitchFamily="2" charset="-122"/>
                <a:ea typeface="华文隶书" pitchFamily="2" charset="-122"/>
              </a:rPr>
              <a:t>人  与  自  然</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p:cNvSpPr>
            <a:spLocks noGrp="1"/>
          </p:cNvSpPr>
          <p:nvPr>
            <p:ph idx="1"/>
          </p:nvPr>
        </p:nvSpPr>
        <p:spPr>
          <a:xfrm>
            <a:off x="251520" y="260648"/>
            <a:ext cx="8568952" cy="6264695"/>
          </a:xfrm>
        </p:spPr>
        <p:txBody>
          <a:bodyPr/>
          <a:lstStyle/>
          <a:p>
            <a:pPr eaLnBrk="1" hangingPunct="1"/>
            <a:r>
              <a:rPr lang="zh-CN" altLang="en-US" sz="3600" dirty="0">
                <a:latin typeface="华文新魏" pitchFamily="2" charset="-122"/>
                <a:ea typeface="华文新魏" pitchFamily="2" charset="-122"/>
              </a:rPr>
              <a:t>一、人口问题</a:t>
            </a:r>
          </a:p>
          <a:p>
            <a:pPr eaLnBrk="1" hangingPunct="1"/>
            <a:endParaRPr lang="en-US" altLang="zh-CN" dirty="0">
              <a:latin typeface="幼圆" pitchFamily="49" charset="-122"/>
              <a:ea typeface="幼圆" pitchFamily="49" charset="-122"/>
            </a:endParaRPr>
          </a:p>
          <a:p>
            <a:pPr eaLnBrk="1" hangingPunct="1"/>
            <a:endParaRPr lang="en-US" altLang="zh-CN" dirty="0">
              <a:latin typeface="幼圆" pitchFamily="49" charset="-122"/>
              <a:ea typeface="幼圆" pitchFamily="49" charset="-122"/>
            </a:endParaRPr>
          </a:p>
          <a:p>
            <a:pPr eaLnBrk="1" hangingPunct="1"/>
            <a:endParaRPr lang="zh-CN" altLang="en-US" dirty="0"/>
          </a:p>
          <a:p>
            <a:pPr eaLnBrk="1" hangingPunct="1"/>
            <a:endParaRPr lang="zh-CN" altLang="en-US" dirty="0"/>
          </a:p>
          <a:p>
            <a:pPr eaLnBrk="1" hangingPunct="1"/>
            <a:endParaRPr lang="zh-CN" altLang="en-US" dirty="0"/>
          </a:p>
          <a:p>
            <a:endParaRPr lang="zh-CN" altLang="en-US" dirty="0"/>
          </a:p>
        </p:txBody>
      </p:sp>
      <p:pic>
        <p:nvPicPr>
          <p:cNvPr id="12291" name="Picture 2" descr="F:\备课2010\瞧这一家子.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14550" y="1700213"/>
            <a:ext cx="5353050"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body" idx="1"/>
          </p:nvPr>
        </p:nvSpPr>
        <p:spPr>
          <a:xfrm>
            <a:off x="214313" y="142875"/>
            <a:ext cx="8786812" cy="6572250"/>
          </a:xfrm>
        </p:spPr>
        <p:txBody>
          <a:bodyPr/>
          <a:lstStyle/>
          <a:p>
            <a:pPr eaLnBrk="1" hangingPunct="1"/>
            <a:endParaRPr lang="en-US" altLang="zh-CN" dirty="0">
              <a:latin typeface="幼圆" pitchFamily="49" charset="-122"/>
              <a:ea typeface="幼圆" pitchFamily="49" charset="-122"/>
            </a:endParaRPr>
          </a:p>
        </p:txBody>
      </p:sp>
      <p:pic>
        <p:nvPicPr>
          <p:cNvPr id="13315" name="图片 2" descr="人口问题0.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500188" y="1428750"/>
            <a:ext cx="5715000" cy="421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内容占位符 4" descr="人口问题1.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5496" y="239713"/>
            <a:ext cx="4429125" cy="2970212"/>
          </a:xfrm>
        </p:spPr>
      </p:pic>
      <p:pic>
        <p:nvPicPr>
          <p:cNvPr id="14339" name="图片 5" descr="人口问题2.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464621" y="3209925"/>
            <a:ext cx="4214812" cy="300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0" name="图片 6" descr="人口问题3.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6288" y="3187789"/>
            <a:ext cx="4500563" cy="3008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1" name="图片 7" descr="人口问题4.jpg"/>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4464621" y="239713"/>
            <a:ext cx="4540576" cy="2970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内容占位符 3" descr="超生游击队.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882650" y="857250"/>
            <a:ext cx="7654925" cy="5357813"/>
          </a:xfr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104D2942-17BD-4355-B6F8-0BF2CFFD3FCE}"/>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51694" y="757237"/>
            <a:ext cx="7366000" cy="5130800"/>
          </a:xfrm>
        </p:spPr>
      </p:pic>
    </p:spTree>
    <p:extLst>
      <p:ext uri="{BB962C8B-B14F-4D97-AF65-F5344CB8AC3E}">
        <p14:creationId xmlns:p14="http://schemas.microsoft.com/office/powerpoint/2010/main" xmlns="" val="30978522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imgsa.baidu.com/forum/w%3D580/sign=5d11422011950a7b75354ecc3ad1625c/e4e49e510fb30f2453bef515c495d143ad4b0368.jpg">
            <a:extLst>
              <a:ext uri="{FF2B5EF4-FFF2-40B4-BE49-F238E27FC236}">
                <a16:creationId xmlns:a16="http://schemas.microsoft.com/office/drawing/2014/main" xmlns="" id="{E3B3F1D1-8A5B-4209-B942-84045820A83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05000" y="1638300"/>
            <a:ext cx="5334000" cy="3581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131686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5B36C9B5-5F77-4394-9009-0450E227561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79712" y="740940"/>
            <a:ext cx="4752528" cy="5376120"/>
          </a:xfrm>
          <a:prstGeom prst="rect">
            <a:avLst/>
          </a:prstGeom>
        </p:spPr>
      </p:pic>
    </p:spTree>
    <p:extLst>
      <p:ext uri="{BB962C8B-B14F-4D97-AF65-F5344CB8AC3E}">
        <p14:creationId xmlns:p14="http://schemas.microsoft.com/office/powerpoint/2010/main" xmlns="" val="38899932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214313" y="285750"/>
            <a:ext cx="8715375" cy="6286500"/>
          </a:xfrm>
        </p:spPr>
        <p:txBody>
          <a:bodyPr/>
          <a:lstStyle/>
          <a:p>
            <a:pPr algn="l" eaLnBrk="1" hangingPunct="1"/>
            <a:r>
              <a:rPr lang="zh-CN" altLang="en-US" sz="4400" dirty="0">
                <a:latin typeface="华文新魏" pitchFamily="2" charset="-122"/>
                <a:ea typeface="华文新魏" pitchFamily="2" charset="-122"/>
              </a:rPr>
              <a:t>二、资源问题</a:t>
            </a:r>
          </a:p>
          <a:p>
            <a:pPr algn="l" eaLnBrk="1" hangingPunct="1"/>
            <a:endParaRPr lang="en-US" altLang="zh-CN" dirty="0"/>
          </a:p>
          <a:p>
            <a:pPr algn="l" eaLnBrk="1" hangingPunct="1"/>
            <a:endParaRPr lang="en-US" altLang="zh-CN" dirty="0">
              <a:latin typeface="华文行楷" pitchFamily="2" charset="-122"/>
              <a:ea typeface="华文行楷" pitchFamily="2" charset="-122"/>
            </a:endParaRPr>
          </a:p>
          <a:p>
            <a:pPr algn="l" eaLnBrk="1" hangingPunct="1"/>
            <a:r>
              <a:rPr lang="zh-CN" altLang="en-US" sz="4000" dirty="0">
                <a:latin typeface="华文行楷" pitchFamily="2" charset="-122"/>
                <a:ea typeface="华文行楷" pitchFamily="2" charset="-122"/>
              </a:rPr>
              <a:t>可再生资源---</a:t>
            </a:r>
            <a:r>
              <a:rPr lang="zh-CN" altLang="en-US" sz="4000" dirty="0">
                <a:latin typeface="楷体" panose="02010609060101010101" pitchFamily="49" charset="-122"/>
                <a:ea typeface="楷体" panose="02010609060101010101" pitchFamily="49" charset="-122"/>
              </a:rPr>
              <a:t>水土、生物、森林</a:t>
            </a:r>
          </a:p>
          <a:p>
            <a:pPr algn="l" eaLnBrk="1" hangingPunct="1"/>
            <a:endParaRPr lang="zh-CN" altLang="en-US" sz="4000" dirty="0"/>
          </a:p>
          <a:p>
            <a:pPr algn="l" eaLnBrk="1" hangingPunct="1"/>
            <a:r>
              <a:rPr lang="zh-CN" altLang="en-US" sz="4000" dirty="0">
                <a:latin typeface="华文行楷" pitchFamily="2" charset="-122"/>
                <a:ea typeface="华文行楷" pitchFamily="2" charset="-122"/>
              </a:rPr>
              <a:t>不可再生资源---</a:t>
            </a:r>
            <a:r>
              <a:rPr lang="zh-CN" altLang="en-US" sz="4000" dirty="0">
                <a:latin typeface="楷体" panose="02010609060101010101" pitchFamily="49" charset="-122"/>
                <a:ea typeface="楷体" panose="02010609060101010101" pitchFamily="49" charset="-122"/>
              </a:rPr>
              <a:t>煤、油、矿物</a:t>
            </a:r>
          </a:p>
          <a:p>
            <a:pPr algn="l" eaLnBrk="1" hangingPunct="1"/>
            <a:endParaRPr lang="zh-CN" altLang="en-US"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内容占位符 3" descr="水源.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643313" y="1143000"/>
            <a:ext cx="5414962" cy="3595688"/>
          </a:xfrm>
        </p:spPr>
      </p:pic>
      <p:pic>
        <p:nvPicPr>
          <p:cNvPr id="17411" name="图片 5" descr="水.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42875" y="785813"/>
            <a:ext cx="3429000" cy="442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图片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89063" y="1136650"/>
            <a:ext cx="6364287" cy="458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a:xfrm>
            <a:off x="685800" y="620713"/>
            <a:ext cx="7772400" cy="5475287"/>
          </a:xfrm>
        </p:spPr>
        <p:txBody>
          <a:bodyPr/>
          <a:lstStyle/>
          <a:p>
            <a:pPr eaLnBrk="1" hangingPunct="1"/>
            <a:endParaRPr lang="zh-CN" altLang="en-US" dirty="0"/>
          </a:p>
          <a:p>
            <a:pPr eaLnBrk="1" hangingPunct="1"/>
            <a:endParaRPr lang="en-US" altLang="zh-CN" sz="4000" dirty="0">
              <a:latin typeface="华文隶书" panose="02010800040101010101" pitchFamily="2" charset="-122"/>
              <a:ea typeface="华文隶书" panose="02010800040101010101" pitchFamily="2" charset="-122"/>
            </a:endParaRPr>
          </a:p>
          <a:p>
            <a:pPr eaLnBrk="1" hangingPunct="1"/>
            <a:endParaRPr lang="en-US" altLang="zh-CN" sz="4000" dirty="0">
              <a:latin typeface="华文隶书" panose="02010800040101010101" pitchFamily="2" charset="-122"/>
              <a:ea typeface="华文隶书" panose="02010800040101010101" pitchFamily="2" charset="-122"/>
            </a:endParaRPr>
          </a:p>
          <a:p>
            <a:pPr eaLnBrk="1" hangingPunct="1"/>
            <a:r>
              <a:rPr lang="zh-CN" altLang="en-US" sz="4000" dirty="0">
                <a:latin typeface="华文隶书" panose="02010800040101010101" pitchFamily="2" charset="-122"/>
                <a:ea typeface="华文隶书" panose="02010800040101010101" pitchFamily="2" charset="-122"/>
              </a:rPr>
              <a:t>此处自然的不同涵义：</a:t>
            </a:r>
          </a:p>
          <a:p>
            <a:pPr eaLnBrk="1" hangingPunct="1"/>
            <a:r>
              <a:rPr lang="zh-CN" altLang="en-US" sz="4000" dirty="0">
                <a:latin typeface="华文隶书" panose="02010800040101010101" pitchFamily="2" charset="-122"/>
                <a:ea typeface="华文隶书" panose="02010800040101010101" pitchFamily="2" charset="-122"/>
              </a:rPr>
              <a:t>人工自然和自在自然</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图片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31913" y="1196975"/>
            <a:ext cx="6407150" cy="438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3568" y="44625"/>
            <a:ext cx="7803207" cy="863426"/>
          </a:xfrm>
        </p:spPr>
        <p:txBody>
          <a:bodyPr/>
          <a:lstStyle/>
          <a:p>
            <a:pPr algn="ctr" eaLnBrk="1" hangingPunct="1"/>
            <a:r>
              <a:rPr lang="zh-CN" altLang="en-US" dirty="0">
                <a:latin typeface="华文新魏" pitchFamily="2" charset="-122"/>
                <a:ea typeface="华文新魏" pitchFamily="2" charset="-122"/>
              </a:rPr>
              <a:t>三、环境污染</a:t>
            </a:r>
          </a:p>
        </p:txBody>
      </p:sp>
      <p:pic>
        <p:nvPicPr>
          <p:cNvPr id="20483" name="Picture 7" descr="图片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1125538"/>
            <a:ext cx="9144000" cy="555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179512" y="332657"/>
            <a:ext cx="8856984" cy="1512167"/>
          </a:xfrm>
        </p:spPr>
        <p:txBody>
          <a:bodyPr/>
          <a:lstStyle/>
          <a:p>
            <a:pPr eaLnBrk="1" hangingPunct="1"/>
            <a:r>
              <a:rPr lang="zh-CN" altLang="en-US" dirty="0">
                <a:latin typeface="华文行楷" pitchFamily="2" charset="-122"/>
                <a:ea typeface="华文行楷" pitchFamily="2" charset="-122"/>
              </a:rPr>
              <a:t>大气污染、水体污染和土壤污染</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污染对象</a:t>
            </a:r>
          </a:p>
          <a:p>
            <a:pPr eaLnBrk="1" hangingPunct="1"/>
            <a:endParaRPr lang="en-US" altLang="zh-CN" dirty="0">
              <a:latin typeface="华文行楷" pitchFamily="2" charset="-122"/>
              <a:ea typeface="华文行楷" pitchFamily="2" charset="-122"/>
            </a:endParaRPr>
          </a:p>
          <a:p>
            <a:pPr eaLnBrk="1" hangingPunct="1"/>
            <a:r>
              <a:rPr lang="zh-CN" altLang="en-US" dirty="0">
                <a:latin typeface="华文行楷" pitchFamily="2" charset="-122"/>
                <a:ea typeface="华文行楷" pitchFamily="2" charset="-122"/>
              </a:rPr>
              <a:t>物理污染、化学污染和生物污染</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污染机制</a:t>
            </a: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22351" y="2708920"/>
            <a:ext cx="5771306" cy="3812857"/>
          </a:xfrm>
          <a:prstGeom prst="rect">
            <a:avLst/>
          </a:prstGeom>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685800" y="476250"/>
            <a:ext cx="7772400" cy="5619750"/>
          </a:xfrm>
        </p:spPr>
        <p:txBody>
          <a:bodyPr/>
          <a:lstStyle/>
          <a:p>
            <a:pPr eaLnBrk="1" hangingPunct="1"/>
            <a:endParaRPr lang="zh-CN" altLang="en-US"/>
          </a:p>
        </p:txBody>
      </p:sp>
      <p:pic>
        <p:nvPicPr>
          <p:cNvPr id="22531" name="Picture 4" descr="图片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5282" y="468610"/>
            <a:ext cx="4346718" cy="281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2" name="Picture 5" descr="图片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5283" y="3292476"/>
            <a:ext cx="4346718" cy="2903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533" name="Picture 6" descr="图片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97132" y="468610"/>
            <a:ext cx="4151332" cy="5736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内容占位符 3" descr="垃圾场.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214313" y="714375"/>
            <a:ext cx="4856162" cy="5500688"/>
          </a:xfrm>
        </p:spPr>
      </p:pic>
      <p:pic>
        <p:nvPicPr>
          <p:cNvPr id="23555" name="图片 5" descr="生活的空间.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5070475" y="714375"/>
            <a:ext cx="3622675" cy="5500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内容占位符 3"/>
          <p:cNvPicPr>
            <a:picLocks noGrp="1" noChangeAspect="1"/>
          </p:cNvPicPr>
          <p:nvPr>
            <p:ph idx="1"/>
          </p:nvPr>
        </p:nvPicPr>
        <p:blipFill>
          <a:blip r:embed="rId3">
            <a:extLst>
              <a:ext uri="{28A0092B-C50C-407E-A947-70E740481C1C}">
                <a14:useLocalDpi xmlns:a14="http://schemas.microsoft.com/office/drawing/2010/main" xmlns="" val="0"/>
              </a:ext>
            </a:extLst>
          </a:blip>
          <a:srcRect/>
          <a:stretch>
            <a:fillRect/>
          </a:stretch>
        </p:blipFill>
        <p:spPr>
          <a:xfrm>
            <a:off x="395536" y="548680"/>
            <a:ext cx="8105120" cy="5400600"/>
          </a:xfr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85430" y="1614696"/>
            <a:ext cx="8973140" cy="3742706"/>
          </a:xfrm>
        </p:spPr>
      </p:pic>
    </p:spTree>
    <p:extLst>
      <p:ext uri="{BB962C8B-B14F-4D97-AF65-F5344CB8AC3E}">
        <p14:creationId xmlns:p14="http://schemas.microsoft.com/office/powerpoint/2010/main" xmlns="" val="1995945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123728" y="188640"/>
            <a:ext cx="4683014" cy="6428501"/>
          </a:xfrm>
        </p:spPr>
      </p:pic>
    </p:spTree>
    <p:extLst>
      <p:ext uri="{BB962C8B-B14F-4D97-AF65-F5344CB8AC3E}">
        <p14:creationId xmlns:p14="http://schemas.microsoft.com/office/powerpoint/2010/main" xmlns="" val="21524776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51520" y="2348880"/>
            <a:ext cx="8713788" cy="2229906"/>
          </a:xfrm>
        </p:spPr>
      </p:pic>
    </p:spTree>
    <p:extLst>
      <p:ext uri="{BB962C8B-B14F-4D97-AF65-F5344CB8AC3E}">
        <p14:creationId xmlns:p14="http://schemas.microsoft.com/office/powerpoint/2010/main" xmlns="" val="93558471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971600" y="908720"/>
            <a:ext cx="7010400" cy="5086350"/>
          </a:xfrm>
        </p:spPr>
      </p:pic>
    </p:spTree>
    <p:extLst>
      <p:ext uri="{BB962C8B-B14F-4D97-AF65-F5344CB8AC3E}">
        <p14:creationId xmlns:p14="http://schemas.microsoft.com/office/powerpoint/2010/main" xmlns="" val="31752576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71500" y="214313"/>
            <a:ext cx="7812088" cy="866775"/>
          </a:xfrm>
        </p:spPr>
        <p:txBody>
          <a:bodyPr/>
          <a:lstStyle/>
          <a:p>
            <a:pPr algn="ctr" eaLnBrk="1" hangingPunct="1"/>
            <a:r>
              <a:rPr lang="zh-CN" altLang="en-US" dirty="0">
                <a:latin typeface="华文新魏" pitchFamily="2" charset="-122"/>
                <a:ea typeface="华文新魏" pitchFamily="2" charset="-122"/>
              </a:rPr>
              <a:t>第一节 人与自然关系的历史</a:t>
            </a:r>
          </a:p>
        </p:txBody>
      </p:sp>
      <p:sp>
        <p:nvSpPr>
          <p:cNvPr id="5123" name="Rectangle 3"/>
          <p:cNvSpPr>
            <a:spLocks noGrp="1" noChangeArrowheads="1"/>
          </p:cNvSpPr>
          <p:nvPr>
            <p:ph type="body" idx="1"/>
          </p:nvPr>
        </p:nvSpPr>
        <p:spPr>
          <a:xfrm>
            <a:off x="214313" y="1214438"/>
            <a:ext cx="8786812" cy="5429250"/>
          </a:xfrm>
        </p:spPr>
        <p:txBody>
          <a:bodyPr/>
          <a:lstStyle/>
          <a:p>
            <a:pPr eaLnBrk="1" hangingPunct="1">
              <a:lnSpc>
                <a:spcPct val="90000"/>
              </a:lnSpc>
            </a:pPr>
            <a:r>
              <a:rPr lang="zh-CN" altLang="en-US" dirty="0">
                <a:latin typeface="华文行楷" pitchFamily="2" charset="-122"/>
                <a:ea typeface="华文行楷" pitchFamily="2" charset="-122"/>
              </a:rPr>
              <a:t>一、渔猎文明——原始和谐</a:t>
            </a:r>
          </a:p>
          <a:p>
            <a:pPr eaLnBrk="1" hangingPunct="1">
              <a:lnSpc>
                <a:spcPct val="90000"/>
              </a:lnSpc>
            </a:pPr>
            <a:endParaRPr lang="zh-CN" altLang="en-US" dirty="0">
              <a:latin typeface="华文行楷" pitchFamily="2" charset="-122"/>
              <a:ea typeface="华文行楷" pitchFamily="2" charset="-122"/>
            </a:endParaRPr>
          </a:p>
          <a:p>
            <a:pPr eaLnBrk="1" hangingPunct="1">
              <a:lnSpc>
                <a:spcPct val="90000"/>
              </a:lnSpc>
            </a:pPr>
            <a:r>
              <a:rPr lang="zh-CN" altLang="en-US" dirty="0">
                <a:latin typeface="华文行楷" pitchFamily="2" charset="-122"/>
                <a:ea typeface="华文行楷" pitchFamily="2" charset="-122"/>
              </a:rPr>
              <a:t>1。人对自然的依附……迁徙？定居？</a:t>
            </a:r>
          </a:p>
          <a:p>
            <a:pPr eaLnBrk="1" hangingPunct="1">
              <a:lnSpc>
                <a:spcPct val="90000"/>
              </a:lnSpc>
            </a:pPr>
            <a:r>
              <a:rPr lang="zh-CN" altLang="en-US" dirty="0">
                <a:latin typeface="华文行楷" pitchFamily="2" charset="-122"/>
                <a:ea typeface="华文行楷" pitchFamily="2" charset="-122"/>
              </a:rPr>
              <a:t>2。人对自然的影响，过度的采集和渔猎使生活资料来源受到威胁。</a:t>
            </a:r>
          </a:p>
          <a:p>
            <a:pPr eaLnBrk="1" hangingPunct="1">
              <a:lnSpc>
                <a:spcPct val="90000"/>
              </a:lnSpc>
              <a:buFontTx/>
              <a:buNone/>
            </a:pPr>
            <a:r>
              <a:rPr lang="zh-CN" altLang="en-US" dirty="0">
                <a:latin typeface="华文行楷" pitchFamily="2" charset="-122"/>
                <a:ea typeface="华文行楷" pitchFamily="2" charset="-122"/>
              </a:rPr>
              <a:t>   最早的环境问题？ </a:t>
            </a:r>
          </a:p>
          <a:p>
            <a:pPr eaLnBrk="1" hangingPunct="1">
              <a:lnSpc>
                <a:spcPct val="90000"/>
              </a:lnSpc>
              <a:buFontTx/>
              <a:buNone/>
            </a:pPr>
            <a:endParaRPr lang="zh-CN" altLang="en-US" dirty="0"/>
          </a:p>
        </p:txBody>
      </p:sp>
      <p:pic>
        <p:nvPicPr>
          <p:cNvPr id="5124" name="图片 3" descr="刀耕火种.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923928" y="3867329"/>
            <a:ext cx="3810000" cy="277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32149" y="260350"/>
            <a:ext cx="8551140" cy="6408738"/>
          </a:xfrm>
        </p:spPr>
      </p:pic>
    </p:spTree>
    <p:extLst>
      <p:ext uri="{BB962C8B-B14F-4D97-AF65-F5344CB8AC3E}">
        <p14:creationId xmlns:p14="http://schemas.microsoft.com/office/powerpoint/2010/main" xmlns="" val="23676804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4752" y="1052736"/>
            <a:ext cx="9108504" cy="4554252"/>
          </a:xfrm>
          <a:prstGeom prst="rect">
            <a:avLst/>
          </a:prstGeom>
        </p:spPr>
      </p:pic>
    </p:spTree>
    <p:extLst>
      <p:ext uri="{BB962C8B-B14F-4D97-AF65-F5344CB8AC3E}">
        <p14:creationId xmlns:p14="http://schemas.microsoft.com/office/powerpoint/2010/main" xmlns="" val="6712771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39752" y="188640"/>
            <a:ext cx="4608512" cy="6461758"/>
          </a:xfrm>
        </p:spPr>
      </p:pic>
    </p:spTree>
    <p:extLst>
      <p:ext uri="{BB962C8B-B14F-4D97-AF65-F5344CB8AC3E}">
        <p14:creationId xmlns:p14="http://schemas.microsoft.com/office/powerpoint/2010/main" xmlns="" val="25030402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395288" y="1484313"/>
            <a:ext cx="8280400" cy="3673475"/>
          </a:xfrm>
          <a:solidFill>
            <a:srgbClr val="99CCFF"/>
          </a:solid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539750" y="765175"/>
            <a:ext cx="8208963" cy="5324475"/>
          </a:xfr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9512" y="476672"/>
            <a:ext cx="4403021" cy="2592288"/>
          </a:xfrm>
        </p:spPr>
      </p:pic>
      <p:pic>
        <p:nvPicPr>
          <p:cNvPr id="5" name="图片 4"/>
          <p:cNvPicPr>
            <a:picLocks noChangeAspect="1"/>
          </p:cNvPicPr>
          <p:nvPr/>
        </p:nvPicPr>
        <p:blipFill>
          <a:blip r:embed="rId3"/>
          <a:stretch>
            <a:fillRect/>
          </a:stretch>
        </p:blipFill>
        <p:spPr>
          <a:xfrm>
            <a:off x="4363726" y="476672"/>
            <a:ext cx="4780274" cy="2592288"/>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79512" y="3068960"/>
            <a:ext cx="4184214" cy="2479833"/>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386526" y="3064356"/>
            <a:ext cx="4757474" cy="2832209"/>
          </a:xfrm>
          <a:prstGeom prst="rect">
            <a:avLst/>
          </a:prstGeom>
        </p:spPr>
      </p:pic>
    </p:spTree>
    <p:extLst>
      <p:ext uri="{BB962C8B-B14F-4D97-AF65-F5344CB8AC3E}">
        <p14:creationId xmlns:p14="http://schemas.microsoft.com/office/powerpoint/2010/main" xmlns="" val="409143232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331640" y="1196752"/>
            <a:ext cx="6178378" cy="4114800"/>
          </a:xfrm>
        </p:spPr>
      </p:pic>
    </p:spTree>
    <p:extLst>
      <p:ext uri="{BB962C8B-B14F-4D97-AF65-F5344CB8AC3E}">
        <p14:creationId xmlns:p14="http://schemas.microsoft.com/office/powerpoint/2010/main" xmlns="" val="25674615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11560" y="476250"/>
            <a:ext cx="7772028" cy="936526"/>
          </a:xfrm>
        </p:spPr>
        <p:txBody>
          <a:bodyPr/>
          <a:lstStyle/>
          <a:p>
            <a:pPr algn="ctr" eaLnBrk="1" hangingPunct="1"/>
            <a:r>
              <a:rPr lang="zh-CN" altLang="en-US" dirty="0">
                <a:latin typeface="华文新魏" pitchFamily="2" charset="-122"/>
                <a:ea typeface="华文新魏" pitchFamily="2" charset="-122"/>
              </a:rPr>
              <a:t>四、由生态危机引发的争论</a:t>
            </a:r>
          </a:p>
        </p:txBody>
      </p:sp>
      <p:sp>
        <p:nvSpPr>
          <p:cNvPr id="27651" name="Rectangle 3"/>
          <p:cNvSpPr>
            <a:spLocks noGrp="1" noChangeArrowheads="1"/>
          </p:cNvSpPr>
          <p:nvPr>
            <p:ph type="body" idx="1"/>
          </p:nvPr>
        </p:nvSpPr>
        <p:spPr>
          <a:xfrm>
            <a:off x="685800" y="1341438"/>
            <a:ext cx="7772400" cy="4754562"/>
          </a:xfrm>
        </p:spPr>
        <p:txBody>
          <a:bodyPr/>
          <a:lstStyle/>
          <a:p>
            <a:pPr eaLnBrk="1" hangingPunct="1"/>
            <a:endParaRPr lang="zh-CN" altLang="en-US" dirty="0"/>
          </a:p>
          <a:p>
            <a:pPr eaLnBrk="1" hangingPunct="1"/>
            <a:r>
              <a:rPr lang="zh-CN" altLang="en-US" dirty="0">
                <a:latin typeface="华文行楷" pitchFamily="2" charset="-122"/>
                <a:ea typeface="华文行楷" pitchFamily="2" charset="-122"/>
              </a:rPr>
              <a:t>悲观主义：罗马俱乐部《增长的极限》</a:t>
            </a:r>
          </a:p>
          <a:p>
            <a:pPr eaLnBrk="1" hangingPunct="1"/>
            <a:endParaRPr lang="zh-CN" altLang="en-US" dirty="0">
              <a:latin typeface="华文行楷" pitchFamily="2" charset="-122"/>
              <a:ea typeface="华文行楷" pitchFamily="2" charset="-122"/>
            </a:endParaRPr>
          </a:p>
          <a:p>
            <a:pPr eaLnBrk="1" hangingPunct="1"/>
            <a:r>
              <a:rPr lang="zh-CN" altLang="en-US" dirty="0">
                <a:latin typeface="华文行楷" pitchFamily="2" charset="-122"/>
                <a:ea typeface="华文行楷" pitchFamily="2" charset="-122"/>
              </a:rPr>
              <a:t>乐观主义：托夫勒</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第三次浪潮</a:t>
            </a:r>
            <a:r>
              <a:rPr lang="en-US" altLang="zh-CN" dirty="0">
                <a:latin typeface="华文行楷" pitchFamily="2" charset="-122"/>
                <a:ea typeface="华文行楷" pitchFamily="2" charset="-122"/>
              </a:rPr>
              <a:t>》</a:t>
            </a:r>
          </a:p>
          <a:p>
            <a:pPr eaLnBrk="1" hangingPunct="1"/>
            <a:endParaRPr lang="en-US" altLang="zh-CN" dirty="0">
              <a:latin typeface="华文行楷" pitchFamily="2" charset="-122"/>
              <a:ea typeface="华文行楷" pitchFamily="2" charset="-122"/>
            </a:endParaRPr>
          </a:p>
          <a:p>
            <a:pPr eaLnBrk="1" hangingPunct="1"/>
            <a:r>
              <a:rPr lang="zh-CN" altLang="en-US" dirty="0">
                <a:latin typeface="华文行楷" pitchFamily="2" charset="-122"/>
                <a:ea typeface="华文行楷" pitchFamily="2" charset="-122"/>
              </a:rPr>
              <a:t>现实主义：问题不在工业化活科学技术本身，而在人，解决问题也在人。</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11560" y="0"/>
            <a:ext cx="7946653" cy="962025"/>
          </a:xfrm>
        </p:spPr>
        <p:txBody>
          <a:bodyPr/>
          <a:lstStyle/>
          <a:p>
            <a:pPr algn="ctr" eaLnBrk="1" hangingPunct="1"/>
            <a:r>
              <a:rPr lang="zh-CN" altLang="en-US" dirty="0">
                <a:latin typeface="华文新魏" pitchFamily="2" charset="-122"/>
                <a:ea typeface="华文新魏" pitchFamily="2" charset="-122"/>
              </a:rPr>
              <a:t>五、进一步反思</a:t>
            </a:r>
          </a:p>
        </p:txBody>
      </p:sp>
      <p:sp>
        <p:nvSpPr>
          <p:cNvPr id="28675" name="Rectangle 3"/>
          <p:cNvSpPr>
            <a:spLocks noGrp="1" noChangeArrowheads="1"/>
          </p:cNvSpPr>
          <p:nvPr>
            <p:ph type="body" idx="1"/>
          </p:nvPr>
        </p:nvSpPr>
        <p:spPr>
          <a:xfrm>
            <a:off x="395536" y="1268760"/>
            <a:ext cx="8568952" cy="5328592"/>
          </a:xfrm>
        </p:spPr>
        <p:txBody>
          <a:bodyPr/>
          <a:lstStyle/>
          <a:p>
            <a:pPr eaLnBrk="1" hangingPunct="1">
              <a:lnSpc>
                <a:spcPct val="80000"/>
              </a:lnSpc>
            </a:pPr>
            <a:r>
              <a:rPr lang="zh-CN" altLang="en-US" sz="3600" dirty="0">
                <a:latin typeface="华文行楷" pitchFamily="2" charset="-122"/>
                <a:ea typeface="华文行楷" pitchFamily="2" charset="-122"/>
              </a:rPr>
              <a:t>问题的根源是什么？</a:t>
            </a:r>
          </a:p>
          <a:p>
            <a:pPr eaLnBrk="1" hangingPunct="1">
              <a:lnSpc>
                <a:spcPct val="80000"/>
              </a:lnSpc>
            </a:pPr>
            <a:endParaRPr lang="zh-CN" altLang="en-US" sz="3600" dirty="0">
              <a:latin typeface="华文行楷" pitchFamily="2" charset="-122"/>
              <a:ea typeface="华文行楷" pitchFamily="2" charset="-122"/>
            </a:endParaRPr>
          </a:p>
          <a:p>
            <a:pPr eaLnBrk="1" hangingPunct="1">
              <a:lnSpc>
                <a:spcPct val="80000"/>
              </a:lnSpc>
            </a:pPr>
            <a:r>
              <a:rPr lang="zh-CN" altLang="en-US" sz="3600" dirty="0">
                <a:latin typeface="华文行楷" pitchFamily="2" charset="-122"/>
                <a:ea typeface="华文行楷" pitchFamily="2" charset="-122"/>
              </a:rPr>
              <a:t>工业化</a:t>
            </a:r>
            <a:r>
              <a:rPr lang="en-US" altLang="zh-CN" sz="3600" dirty="0">
                <a:latin typeface="华文行楷" pitchFamily="2" charset="-122"/>
                <a:ea typeface="华文行楷" pitchFamily="2" charset="-122"/>
              </a:rPr>
              <a:t>?</a:t>
            </a:r>
          </a:p>
          <a:p>
            <a:pPr eaLnBrk="1" hangingPunct="1">
              <a:lnSpc>
                <a:spcPct val="80000"/>
              </a:lnSpc>
            </a:pPr>
            <a:endParaRPr lang="en-US" altLang="zh-CN" sz="3600" dirty="0">
              <a:latin typeface="华文行楷" pitchFamily="2" charset="-122"/>
              <a:ea typeface="华文行楷" pitchFamily="2" charset="-122"/>
            </a:endParaRPr>
          </a:p>
          <a:p>
            <a:pPr eaLnBrk="1" hangingPunct="1">
              <a:lnSpc>
                <a:spcPct val="80000"/>
              </a:lnSpc>
            </a:pPr>
            <a:r>
              <a:rPr lang="zh-CN" altLang="en-US" sz="3600" dirty="0">
                <a:latin typeface="华文行楷" pitchFamily="2" charset="-122"/>
                <a:ea typeface="华文行楷" pitchFamily="2" charset="-122"/>
              </a:rPr>
              <a:t>科技发展？</a:t>
            </a:r>
          </a:p>
          <a:p>
            <a:pPr eaLnBrk="1" hangingPunct="1">
              <a:lnSpc>
                <a:spcPct val="80000"/>
              </a:lnSpc>
            </a:pPr>
            <a:endParaRPr lang="zh-CN" altLang="en-US" sz="3600" dirty="0">
              <a:latin typeface="华文行楷" pitchFamily="2" charset="-122"/>
              <a:ea typeface="华文行楷" pitchFamily="2" charset="-122"/>
            </a:endParaRPr>
          </a:p>
          <a:p>
            <a:pPr eaLnBrk="1" hangingPunct="1">
              <a:lnSpc>
                <a:spcPct val="80000"/>
              </a:lnSpc>
            </a:pPr>
            <a:r>
              <a:rPr lang="zh-CN" altLang="en-US" sz="3600" dirty="0">
                <a:latin typeface="华文行楷" pitchFamily="2" charset="-122"/>
                <a:ea typeface="华文行楷" pitchFamily="2" charset="-122"/>
              </a:rPr>
              <a:t>人性的弱点？</a:t>
            </a:r>
          </a:p>
          <a:p>
            <a:pPr eaLnBrk="1" hangingPunct="1">
              <a:lnSpc>
                <a:spcPct val="80000"/>
              </a:lnSpc>
            </a:pPr>
            <a:endParaRPr lang="zh-CN" altLang="en-US" sz="3600" dirty="0">
              <a:latin typeface="华文行楷" pitchFamily="2" charset="-122"/>
              <a:ea typeface="华文行楷" pitchFamily="2" charset="-122"/>
            </a:endParaRPr>
          </a:p>
          <a:p>
            <a:pPr eaLnBrk="1" hangingPunct="1">
              <a:lnSpc>
                <a:spcPct val="80000"/>
              </a:lnSpc>
            </a:pPr>
            <a:r>
              <a:rPr lang="zh-CN" altLang="en-US" sz="3600" dirty="0">
                <a:latin typeface="华文行楷" pitchFamily="2" charset="-122"/>
                <a:ea typeface="华文行楷" pitchFamily="2" charset="-122"/>
              </a:rPr>
              <a:t>人类中心主义</a:t>
            </a:r>
            <a:r>
              <a:rPr lang="en-US" altLang="zh-CN" sz="3600" dirty="0">
                <a:latin typeface="华文行楷" pitchFamily="2" charset="-122"/>
                <a:ea typeface="华文行楷" pitchFamily="2" charset="-122"/>
              </a:rPr>
              <a:t>? ——</a:t>
            </a:r>
            <a:r>
              <a:rPr lang="zh-CN" altLang="en-US" sz="3600" dirty="0">
                <a:latin typeface="华文行楷" pitchFamily="2" charset="-122"/>
                <a:ea typeface="华文行楷" pitchFamily="2" charset="-122"/>
              </a:rPr>
              <a:t>生态中心主义</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body" idx="1"/>
          </p:nvPr>
        </p:nvSpPr>
        <p:spPr>
          <a:xfrm>
            <a:off x="685800" y="836613"/>
            <a:ext cx="7772400" cy="5259387"/>
          </a:xfrm>
        </p:spPr>
        <p:txBody>
          <a:bodyPr/>
          <a:lstStyle/>
          <a:p>
            <a:pPr eaLnBrk="1" hangingPunct="1"/>
            <a:endParaRPr lang="en-US" altLang="zh-CN"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1.</a:t>
            </a:r>
            <a:r>
              <a:rPr lang="zh-CN" altLang="en-US" sz="3600" dirty="0">
                <a:latin typeface="华文行楷" pitchFamily="2" charset="-122"/>
                <a:ea typeface="华文行楷" pitchFamily="2" charset="-122"/>
              </a:rPr>
              <a:t>生态环境问题的人口根源</a:t>
            </a:r>
          </a:p>
          <a:p>
            <a:pPr eaLnBrk="1" hangingPunct="1"/>
            <a:endParaRPr lang="zh-CN" altLang="en-US" sz="3600"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2.</a:t>
            </a:r>
            <a:r>
              <a:rPr lang="zh-CN" altLang="en-US" sz="3600" dirty="0">
                <a:latin typeface="华文行楷" pitchFamily="2" charset="-122"/>
                <a:ea typeface="华文行楷" pitchFamily="2" charset="-122"/>
              </a:rPr>
              <a:t>生态环境问题的经济、技术根源</a:t>
            </a:r>
          </a:p>
          <a:p>
            <a:pPr eaLnBrk="1" hangingPunct="1"/>
            <a:endParaRPr lang="zh-CN" altLang="en-US" sz="3600"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3.</a:t>
            </a:r>
            <a:r>
              <a:rPr lang="zh-CN" altLang="en-US" sz="3600" dirty="0">
                <a:latin typeface="华文行楷" pitchFamily="2" charset="-122"/>
                <a:ea typeface="华文行楷" pitchFamily="2" charset="-122"/>
              </a:rPr>
              <a:t>生态环境问题的观念根源</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42875" y="142875"/>
            <a:ext cx="8858250" cy="6572250"/>
          </a:xfrm>
        </p:spPr>
        <p:txBody>
          <a:bodyPr/>
          <a:lstStyle/>
          <a:p>
            <a:pPr eaLnBrk="1" hangingPunct="1"/>
            <a:r>
              <a:rPr lang="zh-CN" altLang="en-US" dirty="0">
                <a:latin typeface="华文行楷" pitchFamily="2" charset="-122"/>
                <a:ea typeface="华文行楷" pitchFamily="2" charset="-122"/>
              </a:rPr>
              <a:t>二、农业文明——初步异化</a:t>
            </a:r>
            <a:endParaRPr lang="en-US" altLang="zh-CN" dirty="0">
              <a:latin typeface="华文行楷" pitchFamily="2" charset="-122"/>
              <a:ea typeface="华文行楷" pitchFamily="2" charset="-122"/>
            </a:endParaRPr>
          </a:p>
          <a:p>
            <a:pPr eaLnBrk="1" hangingPunct="1"/>
            <a:endParaRPr lang="zh-CN" altLang="en-US" sz="2400" dirty="0">
              <a:latin typeface="华文行楷" pitchFamily="2" charset="-122"/>
              <a:ea typeface="华文行楷" pitchFamily="2" charset="-122"/>
            </a:endParaRPr>
          </a:p>
          <a:p>
            <a:pPr eaLnBrk="1" hangingPunct="1"/>
            <a:r>
              <a:rPr lang="zh-CN" altLang="en-US" dirty="0">
                <a:latin typeface="华文行楷" pitchFamily="2" charset="-122"/>
                <a:ea typeface="华文行楷" pitchFamily="2" charset="-122"/>
              </a:rPr>
              <a:t>农业文明改变了人的生活方式，从获取现场的自然资源转向选择性生产，从迁徙到定居。</a:t>
            </a:r>
            <a:endParaRPr lang="en-US" altLang="zh-CN" dirty="0">
              <a:latin typeface="华文行楷" pitchFamily="2" charset="-122"/>
              <a:ea typeface="华文行楷" pitchFamily="2" charset="-122"/>
            </a:endParaRPr>
          </a:p>
          <a:p>
            <a:pPr eaLnBrk="1" hangingPunct="1"/>
            <a:r>
              <a:rPr lang="zh-CN" altLang="en-US" dirty="0">
                <a:latin typeface="华文行楷" pitchFamily="2" charset="-122"/>
                <a:ea typeface="华文行楷" pitchFamily="2" charset="-122"/>
              </a:rPr>
              <a:t>农业活动大多是刀耕火种广种薄收，进行掠夺性开发，导致环境恶化。</a:t>
            </a:r>
          </a:p>
        </p:txBody>
      </p:sp>
      <p:pic>
        <p:nvPicPr>
          <p:cNvPr id="6147" name="图片 3" descr="刀耕火种1.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627784" y="3429000"/>
            <a:ext cx="3802756" cy="3003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42938" y="214313"/>
            <a:ext cx="7815262" cy="766762"/>
          </a:xfrm>
        </p:spPr>
        <p:txBody>
          <a:bodyPr/>
          <a:lstStyle/>
          <a:p>
            <a:pPr algn="ctr" eaLnBrk="1" hangingPunct="1"/>
            <a:r>
              <a:rPr lang="zh-CN" altLang="en-US" dirty="0">
                <a:latin typeface="华文新魏" pitchFamily="2" charset="-122"/>
                <a:ea typeface="华文新魏" pitchFamily="2" charset="-122"/>
              </a:rPr>
              <a:t>模型分析</a:t>
            </a:r>
          </a:p>
        </p:txBody>
      </p:sp>
      <p:sp>
        <p:nvSpPr>
          <p:cNvPr id="30723" name="Rectangle 3"/>
          <p:cNvSpPr>
            <a:spLocks noGrp="1" noChangeArrowheads="1"/>
          </p:cNvSpPr>
          <p:nvPr>
            <p:ph type="body" idx="1"/>
          </p:nvPr>
        </p:nvSpPr>
        <p:spPr>
          <a:xfrm>
            <a:off x="142875" y="1196975"/>
            <a:ext cx="8858250" cy="5446713"/>
          </a:xfrm>
        </p:spPr>
        <p:txBody>
          <a:bodyPr/>
          <a:lstStyle/>
          <a:p>
            <a:pPr eaLnBrk="1" hangingPunct="1"/>
            <a:r>
              <a:rPr lang="en-US" altLang="zh-CN" sz="3600" dirty="0">
                <a:latin typeface="华文行楷" pitchFamily="2" charset="-122"/>
                <a:ea typeface="华文行楷" pitchFamily="2" charset="-122"/>
              </a:rPr>
              <a:t>1.</a:t>
            </a:r>
            <a:r>
              <a:rPr lang="zh-CN" altLang="en-US" sz="3600" dirty="0">
                <a:latin typeface="华文行楷" pitchFamily="2" charset="-122"/>
                <a:ea typeface="华文行楷" pitchFamily="2" charset="-122"/>
              </a:rPr>
              <a:t> 我该不该使用化肥农药？</a:t>
            </a:r>
          </a:p>
          <a:p>
            <a:pPr eaLnBrk="1" hangingPunct="1"/>
            <a:r>
              <a:rPr lang="zh-CN" altLang="en-US" sz="3600" dirty="0">
                <a:latin typeface="华文行楷" pitchFamily="2" charset="-122"/>
                <a:ea typeface="华文行楷" pitchFamily="2" charset="-122"/>
              </a:rPr>
              <a:t>如果我是一个农民，将有两种选择，或者使用或者不。</a:t>
            </a:r>
          </a:p>
          <a:p>
            <a:pPr eaLnBrk="1" hangingPunct="1"/>
            <a:r>
              <a:rPr lang="zh-CN" altLang="en-US" sz="3600" dirty="0">
                <a:latin typeface="华文行楷" pitchFamily="2" charset="-122"/>
                <a:ea typeface="华文行楷" pitchFamily="2" charset="-122"/>
              </a:rPr>
              <a:t>周围的人也同样有两种可能。</a:t>
            </a:r>
          </a:p>
          <a:p>
            <a:pPr eaLnBrk="1" hangingPunct="1"/>
            <a:r>
              <a:rPr lang="zh-CN" altLang="en-US" sz="3600" dirty="0">
                <a:latin typeface="华文行楷" pitchFamily="2" charset="-122"/>
                <a:ea typeface="华文行楷" pitchFamily="2" charset="-122"/>
              </a:rPr>
              <a:t>对于我来说，使用化肥农药是有利的，而对环境的影响似乎微乎其微，所以不管周围人使用或不使用。</a:t>
            </a:r>
          </a:p>
          <a:p>
            <a:pPr eaLnBrk="1" hangingPunct="1"/>
            <a:endParaRPr lang="zh-CN" altLang="en-US"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395288" y="333375"/>
            <a:ext cx="8424862" cy="6264275"/>
          </a:xfrm>
        </p:spPr>
        <p:txBody>
          <a:bodyPr/>
          <a:lstStyle/>
          <a:p>
            <a:pPr algn="ctr" eaLnBrk="1" hangingPunct="1"/>
            <a:r>
              <a:rPr lang="en-US" altLang="zh-CN" sz="4000" dirty="0">
                <a:latin typeface="华文新魏" pitchFamily="2" charset="-122"/>
                <a:ea typeface="华文新魏" pitchFamily="2" charset="-122"/>
              </a:rPr>
              <a:t>2.</a:t>
            </a:r>
            <a:r>
              <a:rPr lang="zh-CN" altLang="en-US" sz="4000" dirty="0">
                <a:latin typeface="华文新魏" pitchFamily="2" charset="-122"/>
                <a:ea typeface="华文新魏" pitchFamily="2" charset="-122"/>
              </a:rPr>
              <a:t>公用地悲剧 </a:t>
            </a:r>
          </a:p>
          <a:p>
            <a:pPr eaLnBrk="1" hangingPunct="1"/>
            <a:endParaRPr lang="en-US" altLang="zh-CN" sz="2400" dirty="0">
              <a:latin typeface="华文行楷" pitchFamily="2" charset="-122"/>
              <a:ea typeface="华文行楷" pitchFamily="2" charset="-122"/>
            </a:endParaRPr>
          </a:p>
          <a:p>
            <a:pPr eaLnBrk="1" hangingPunct="1"/>
            <a:r>
              <a:rPr lang="zh-CN" altLang="en-US" sz="3600" dirty="0">
                <a:latin typeface="华文行楷" pitchFamily="2" charset="-122"/>
                <a:ea typeface="华文行楷" pitchFamily="2" charset="-122"/>
              </a:rPr>
              <a:t>一个古老的英国村庄，有一片向所有牧民开放的牧场。</a:t>
            </a:r>
          </a:p>
          <a:p>
            <a:pPr eaLnBrk="1" hangingPunct="1"/>
            <a:r>
              <a:rPr lang="zh-CN" altLang="en-US" sz="3600" dirty="0">
                <a:latin typeface="华文行楷" pitchFamily="2" charset="-122"/>
                <a:ea typeface="华文行楷" pitchFamily="2" charset="-122"/>
              </a:rPr>
              <a:t>每个人计算的结果都是增加放牧牛羊的收益会高于自己所付出的成本，因而会尽可能地增加牧牛羊的数量。</a:t>
            </a:r>
          </a:p>
          <a:p>
            <a:pPr eaLnBrk="1" hangingPunct="1"/>
            <a:r>
              <a:rPr lang="zh-CN" altLang="en-US" sz="3600" dirty="0">
                <a:latin typeface="华文行楷" pitchFamily="2" charset="-122"/>
                <a:ea typeface="华文行楷" pitchFamily="2" charset="-122"/>
              </a:rPr>
              <a:t>当牧牛羊的数量超过草地的承受能力时，过度放牧就会导致草地逐渐枯萎耗尽，最终的结果是所有的牛羊均饿死，同时，牧场也不复存在。</a:t>
            </a:r>
            <a:endParaRPr lang="en-US" altLang="zh-CN" sz="3600" dirty="0">
              <a:latin typeface="华文行楷" pitchFamily="2" charset="-122"/>
              <a:ea typeface="华文行楷" pitchFamily="2" charset="-122"/>
            </a:endParaRPr>
          </a:p>
          <a:p>
            <a:pPr eaLnBrk="1" hangingPunct="1"/>
            <a:endParaRPr lang="zh-CN" altLang="en-US" sz="2400" dirty="0">
              <a:latin typeface="华文行楷" pitchFamily="2" charset="-122"/>
              <a:ea typeface="华文行楷" pitchFamily="2" charset="-122"/>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142875" y="142875"/>
            <a:ext cx="8858250" cy="6572250"/>
          </a:xfrm>
        </p:spPr>
        <p:txBody>
          <a:bodyPr/>
          <a:lstStyle/>
          <a:p>
            <a:pPr algn="ctr" eaLnBrk="1" hangingPunct="1">
              <a:lnSpc>
                <a:spcPct val="80000"/>
              </a:lnSpc>
            </a:pPr>
            <a:r>
              <a:rPr lang="en-US" altLang="zh-CN" sz="4000" dirty="0">
                <a:latin typeface="华文新魏" pitchFamily="2" charset="-122"/>
                <a:ea typeface="华文新魏" pitchFamily="2" charset="-122"/>
              </a:rPr>
              <a:t>3.</a:t>
            </a:r>
            <a:r>
              <a:rPr lang="zh-CN" altLang="en-US" sz="4000" dirty="0">
                <a:latin typeface="华文新魏" pitchFamily="2" charset="-122"/>
                <a:ea typeface="华文新魏" pitchFamily="2" charset="-122"/>
              </a:rPr>
              <a:t>囚徒困境</a:t>
            </a:r>
          </a:p>
          <a:p>
            <a:pPr eaLnBrk="1" hangingPunct="1">
              <a:lnSpc>
                <a:spcPct val="80000"/>
              </a:lnSpc>
            </a:pPr>
            <a:endParaRPr lang="zh-CN" altLang="en-US" sz="2400" dirty="0"/>
          </a:p>
          <a:p>
            <a:pPr eaLnBrk="1" hangingPunct="1">
              <a:lnSpc>
                <a:spcPct val="80000"/>
              </a:lnSpc>
            </a:pPr>
            <a:r>
              <a:rPr lang="zh-CN" altLang="en-US" sz="3600" dirty="0">
                <a:latin typeface="华文行楷" pitchFamily="2" charset="-122"/>
                <a:ea typeface="华文行楷" pitchFamily="2" charset="-122"/>
              </a:rPr>
              <a:t>警方逮捕甲、乙两名嫌疑犯，但没有足够证据指控二人入罪。于是警方分开囚禁嫌疑犯，分别和二人见面，并向双方提供以下相同的选择：</a:t>
            </a:r>
          </a:p>
          <a:p>
            <a:pPr eaLnBrk="1" hangingPunct="1">
              <a:lnSpc>
                <a:spcPct val="80000"/>
              </a:lnSpc>
            </a:pPr>
            <a:r>
              <a:rPr lang="zh-CN" altLang="en-US" sz="3600" dirty="0">
                <a:latin typeface="华文行楷" pitchFamily="2" charset="-122"/>
                <a:ea typeface="华文行楷" pitchFamily="2" charset="-122"/>
              </a:rPr>
              <a:t>若一人认罪并作证检控对方（相关术语称“背叛”对方），而对方保持沉默，此人将即时获释，沉默者将判监</a:t>
            </a:r>
            <a:r>
              <a:rPr lang="en-US" altLang="zh-CN" sz="3600" dirty="0">
                <a:latin typeface="华文行楷" pitchFamily="2" charset="-122"/>
                <a:ea typeface="华文行楷" pitchFamily="2" charset="-122"/>
              </a:rPr>
              <a:t>10</a:t>
            </a:r>
            <a:r>
              <a:rPr lang="zh-CN" altLang="en-US" sz="3600" dirty="0">
                <a:latin typeface="华文行楷" pitchFamily="2" charset="-122"/>
                <a:ea typeface="华文行楷" pitchFamily="2" charset="-122"/>
              </a:rPr>
              <a:t>年。 </a:t>
            </a:r>
            <a:br>
              <a:rPr lang="zh-CN" altLang="en-US" sz="3600" dirty="0">
                <a:latin typeface="华文行楷" pitchFamily="2" charset="-122"/>
                <a:ea typeface="华文行楷" pitchFamily="2" charset="-122"/>
              </a:rPr>
            </a:br>
            <a:r>
              <a:rPr lang="zh-CN" altLang="en-US" sz="3600" dirty="0">
                <a:latin typeface="华文行楷" pitchFamily="2" charset="-122"/>
                <a:ea typeface="华文行楷" pitchFamily="2" charset="-122"/>
              </a:rPr>
              <a:t>若二人都保持沉默（相关术语称互相“合作”），则二人同样判监半年。 </a:t>
            </a:r>
          </a:p>
          <a:p>
            <a:pPr eaLnBrk="1" hangingPunct="1">
              <a:lnSpc>
                <a:spcPct val="80000"/>
              </a:lnSpc>
            </a:pPr>
            <a:r>
              <a:rPr lang="zh-CN" altLang="en-US" sz="3600" dirty="0">
                <a:latin typeface="华文行楷" pitchFamily="2" charset="-122"/>
                <a:ea typeface="华文行楷" pitchFamily="2" charset="-122"/>
              </a:rPr>
              <a:t>若二人都互相检举（互相“背叛”），则二人同样判监</a:t>
            </a:r>
            <a:r>
              <a:rPr lang="en-US" altLang="zh-CN" sz="3600" dirty="0">
                <a:latin typeface="华文行楷" pitchFamily="2" charset="-122"/>
                <a:ea typeface="华文行楷" pitchFamily="2" charset="-122"/>
              </a:rPr>
              <a:t>2</a:t>
            </a:r>
            <a:r>
              <a:rPr lang="zh-CN" altLang="en-US" sz="3600" dirty="0">
                <a:latin typeface="华文行楷" pitchFamily="2" charset="-122"/>
                <a:ea typeface="华文行楷" pitchFamily="2" charset="-122"/>
              </a:rPr>
              <a:t>年。</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sz="half" idx="1"/>
          </p:nvPr>
        </p:nvSpPr>
        <p:spPr>
          <a:xfrm>
            <a:off x="2857500" y="500063"/>
            <a:ext cx="3810000" cy="714375"/>
          </a:xfrm>
        </p:spPr>
        <p:txBody>
          <a:bodyPr/>
          <a:lstStyle/>
          <a:p>
            <a:pPr algn="ctr" eaLnBrk="1" hangingPunct="1"/>
            <a:r>
              <a:rPr lang="zh-CN" altLang="en-US" sz="3600">
                <a:latin typeface="华文行楷" pitchFamily="2" charset="-122"/>
                <a:ea typeface="华文行楷" pitchFamily="2" charset="-122"/>
              </a:rPr>
              <a:t>博弈结果：</a:t>
            </a:r>
            <a:endParaRPr lang="zh-CN" altLang="en-US" sz="2800"/>
          </a:p>
        </p:txBody>
      </p:sp>
      <p:graphicFrame>
        <p:nvGraphicFramePr>
          <p:cNvPr id="70722" name="Group 66"/>
          <p:cNvGraphicFramePr>
            <a:graphicFrameLocks noGrp="1"/>
          </p:cNvGraphicFramePr>
          <p:nvPr>
            <p:ph sz="quarter" idx="3"/>
          </p:nvPr>
        </p:nvGraphicFramePr>
        <p:xfrm>
          <a:off x="714375" y="1785938"/>
          <a:ext cx="8072437" cy="3286125"/>
        </p:xfrm>
        <a:graphic>
          <a:graphicData uri="http://schemas.openxmlformats.org/drawingml/2006/table">
            <a:tbl>
              <a:tblPr/>
              <a:tblGrid>
                <a:gridCol w="2690812">
                  <a:extLst>
                    <a:ext uri="{9D8B030D-6E8A-4147-A177-3AD203B41FA5}">
                      <a16:colId xmlns:a16="http://schemas.microsoft.com/office/drawing/2014/main" xmlns="" val="20000"/>
                    </a:ext>
                  </a:extLst>
                </a:gridCol>
                <a:gridCol w="2690813">
                  <a:extLst>
                    <a:ext uri="{9D8B030D-6E8A-4147-A177-3AD203B41FA5}">
                      <a16:colId xmlns:a16="http://schemas.microsoft.com/office/drawing/2014/main" xmlns="" val="20001"/>
                    </a:ext>
                  </a:extLst>
                </a:gridCol>
                <a:gridCol w="2690812">
                  <a:extLst>
                    <a:ext uri="{9D8B030D-6E8A-4147-A177-3AD203B41FA5}">
                      <a16:colId xmlns:a16="http://schemas.microsoft.com/office/drawing/2014/main" xmlns="" val="20002"/>
                    </a:ext>
                  </a:extLst>
                </a:gridCol>
              </a:tblGrid>
              <a:tr h="850989">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endParaRPr kumimoji="0" lang="zh-CN" altLang="en-US" sz="2800" b="0" i="0" u="none" strike="noStrike" cap="none" normalizeH="0" baseline="0" dirty="0">
                        <a:ln>
                          <a:noFill/>
                        </a:ln>
                        <a:solidFill>
                          <a:schemeClr val="tx1"/>
                        </a:solidFill>
                        <a:effectLst/>
                        <a:latin typeface="华文行楷" pitchFamily="2" charset="-122"/>
                        <a:ea typeface="华文行楷" pitchFamily="2" charset="-122"/>
                      </a:endParaRP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甲沉默（合作）</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甲认罪（背叛）</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217568">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a:ln>
                            <a:noFill/>
                          </a:ln>
                          <a:solidFill>
                            <a:schemeClr val="tx1"/>
                          </a:solidFill>
                          <a:effectLst/>
                          <a:latin typeface="华文行楷" pitchFamily="2" charset="-122"/>
                          <a:ea typeface="华文行楷" pitchFamily="2" charset="-122"/>
                        </a:rPr>
                        <a:t>乙沉默（合作）</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二人同服刑半年</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甲即时获释；乙服刑</a:t>
                      </a:r>
                      <a:r>
                        <a:rPr kumimoji="0" lang="en-US" altLang="zh-CN" sz="2800" b="0" i="0" u="none" strike="noStrike" cap="none" normalizeH="0" baseline="0" dirty="0">
                          <a:ln>
                            <a:noFill/>
                          </a:ln>
                          <a:solidFill>
                            <a:schemeClr val="tx1"/>
                          </a:solidFill>
                          <a:effectLst/>
                          <a:latin typeface="华文行楷" pitchFamily="2" charset="-122"/>
                          <a:ea typeface="华文行楷" pitchFamily="2" charset="-122"/>
                        </a:rPr>
                        <a:t>10</a:t>
                      </a: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年</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217568">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乙认罪（背叛）</a:t>
                      </a:r>
                    </a:p>
                  </a:txBody>
                  <a:tcPr marL="91439" marR="9143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甲服刑</a:t>
                      </a:r>
                      <a:r>
                        <a:rPr kumimoji="0" lang="en-US" altLang="zh-CN" sz="2800" b="0" i="0" u="none" strike="noStrike" cap="none" normalizeH="0" baseline="0" dirty="0">
                          <a:ln>
                            <a:noFill/>
                          </a:ln>
                          <a:solidFill>
                            <a:schemeClr val="tx1"/>
                          </a:solidFill>
                          <a:effectLst/>
                          <a:latin typeface="华文行楷" pitchFamily="2" charset="-122"/>
                          <a:ea typeface="华文行楷" pitchFamily="2" charset="-122"/>
                        </a:rPr>
                        <a:t>10</a:t>
                      </a: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年；乙即时获释</a:t>
                      </a:r>
                    </a:p>
                  </a:txBody>
                  <a:tcPr marL="91439" marR="9143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bg2"/>
                        </a:buClr>
                        <a:buSzTx/>
                        <a:buFontTx/>
                        <a:buNone/>
                        <a:tabLst/>
                      </a:pP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二人同服刑</a:t>
                      </a:r>
                      <a:r>
                        <a:rPr kumimoji="0" lang="en-US" altLang="zh-CN" sz="2800" b="0" i="0" u="none" strike="noStrike" cap="none" normalizeH="0" baseline="0" dirty="0">
                          <a:ln>
                            <a:noFill/>
                          </a:ln>
                          <a:solidFill>
                            <a:schemeClr val="tx1"/>
                          </a:solidFill>
                          <a:effectLst/>
                          <a:latin typeface="华文行楷" pitchFamily="2" charset="-122"/>
                          <a:ea typeface="华文行楷" pitchFamily="2" charset="-122"/>
                        </a:rPr>
                        <a:t>2</a:t>
                      </a:r>
                      <a:r>
                        <a:rPr kumimoji="0" lang="zh-CN" altLang="en-US" sz="2800" b="0" i="0" u="none" strike="noStrike" cap="none" normalizeH="0" baseline="0" dirty="0">
                          <a:ln>
                            <a:noFill/>
                          </a:ln>
                          <a:solidFill>
                            <a:schemeClr val="tx1"/>
                          </a:solidFill>
                          <a:effectLst/>
                          <a:latin typeface="华文行楷" pitchFamily="2" charset="-122"/>
                          <a:ea typeface="华文行楷" pitchFamily="2" charset="-122"/>
                        </a:rPr>
                        <a:t>年</a:t>
                      </a:r>
                    </a:p>
                  </a:txBody>
                  <a:tcPr marL="91439" marR="9143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bl>
          </a:graphicData>
        </a:graphic>
      </p:graphicFrame>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p:cNvSpPr>
            <a:spLocks noGrp="1"/>
          </p:cNvSpPr>
          <p:nvPr>
            <p:ph idx="1"/>
          </p:nvPr>
        </p:nvSpPr>
        <p:spPr>
          <a:xfrm>
            <a:off x="142875" y="142875"/>
            <a:ext cx="8786813" cy="6572250"/>
          </a:xfrm>
        </p:spPr>
        <p:txBody>
          <a:bodyPr/>
          <a:lstStyle/>
          <a:p>
            <a:r>
              <a:rPr lang="zh-CN" altLang="en-US" sz="3600" dirty="0">
                <a:latin typeface="华文新魏" pitchFamily="2" charset="-122"/>
                <a:ea typeface="华文新魏" pitchFamily="2" charset="-122"/>
              </a:rPr>
              <a:t>                         </a:t>
            </a:r>
            <a:r>
              <a:rPr lang="zh-CN" altLang="en-US" sz="4400" dirty="0">
                <a:latin typeface="华文新魏" pitchFamily="2" charset="-122"/>
                <a:ea typeface="华文新魏" pitchFamily="2" charset="-122"/>
              </a:rPr>
              <a:t>六、行动起来</a:t>
            </a:r>
            <a:endParaRPr lang="en-US" altLang="zh-CN" sz="4400" dirty="0">
              <a:latin typeface="华文新魏" pitchFamily="2" charset="-122"/>
              <a:ea typeface="华文新魏" pitchFamily="2" charset="-122"/>
            </a:endParaRPr>
          </a:p>
          <a:p>
            <a:r>
              <a:rPr lang="en-US" altLang="zh-CN" sz="3600" dirty="0">
                <a:latin typeface="华文行楷" pitchFamily="2" charset="-122"/>
                <a:ea typeface="华文行楷" pitchFamily="2" charset="-122"/>
              </a:rPr>
              <a:t>1962</a:t>
            </a:r>
            <a:r>
              <a:rPr lang="zh-CN" altLang="en-US" sz="3600" dirty="0">
                <a:latin typeface="华文行楷" pitchFamily="2" charset="-122"/>
                <a:ea typeface="华文行楷" pitchFamily="2" charset="-122"/>
              </a:rPr>
              <a:t>年</a:t>
            </a:r>
            <a:r>
              <a:rPr lang="en-US" altLang="zh-CN" sz="3600" dirty="0"/>
              <a:t>Rachel Carson</a:t>
            </a:r>
            <a:r>
              <a:rPr lang="zh-CN" altLang="en-US" sz="3600" dirty="0">
                <a:latin typeface="华文行楷" pitchFamily="2" charset="-122"/>
                <a:ea typeface="华文行楷" pitchFamily="2" charset="-122"/>
              </a:rPr>
              <a:t>出版</a:t>
            </a:r>
            <a:r>
              <a:rPr lang="en-US" altLang="zh-CN" sz="3600" dirty="0">
                <a:latin typeface="华文行楷" pitchFamily="2" charset="-122"/>
                <a:ea typeface="华文行楷" pitchFamily="2" charset="-122"/>
              </a:rPr>
              <a:t>《</a:t>
            </a:r>
            <a:r>
              <a:rPr lang="zh-CN" altLang="en-US" sz="3600" dirty="0">
                <a:latin typeface="华文行楷" pitchFamily="2" charset="-122"/>
                <a:ea typeface="华文行楷" pitchFamily="2" charset="-122"/>
              </a:rPr>
              <a:t>寂静的春天</a:t>
            </a:r>
            <a:r>
              <a:rPr lang="en-US" altLang="zh-CN" sz="3600" dirty="0">
                <a:latin typeface="华文行楷" pitchFamily="2" charset="-122"/>
                <a:ea typeface="华文行楷" pitchFamily="2" charset="-122"/>
              </a:rPr>
              <a:t>》</a:t>
            </a:r>
            <a:r>
              <a:rPr lang="zh-CN" altLang="en-US" sz="3600" dirty="0">
                <a:latin typeface="华文行楷" pitchFamily="2" charset="-122"/>
                <a:ea typeface="华文行楷" pitchFamily="2" charset="-122"/>
              </a:rPr>
              <a:t>。</a:t>
            </a:r>
            <a:r>
              <a:rPr lang="zh-CN" altLang="en-US" sz="3600" b="1" dirty="0">
                <a:latin typeface="幼圆" pitchFamily="49" charset="-122"/>
                <a:ea typeface="幼圆" pitchFamily="49" charset="-122"/>
              </a:rPr>
              <a:t>卡森在本书中详细阐述了杀虫剂尤其是滴滴涕（</a:t>
            </a:r>
            <a:r>
              <a:rPr lang="en-US" altLang="zh-CN" sz="3600" b="1" dirty="0">
                <a:latin typeface="幼圆" pitchFamily="49" charset="-122"/>
                <a:ea typeface="幼圆" pitchFamily="49" charset="-122"/>
              </a:rPr>
              <a:t>DDT</a:t>
            </a:r>
            <a:r>
              <a:rPr lang="zh-CN" altLang="en-US" sz="3600" b="1" dirty="0">
                <a:latin typeface="幼圆" pitchFamily="49" charset="-122"/>
                <a:ea typeface="幼圆" pitchFamily="49" charset="-122"/>
              </a:rPr>
              <a:t>）对野生生物的危害，尤其是造成鸟类灭绝的主要元凶。</a:t>
            </a:r>
            <a:endParaRPr lang="en-US" altLang="zh-CN" sz="3600" b="1" dirty="0">
              <a:latin typeface="幼圆" pitchFamily="49" charset="-122"/>
              <a:ea typeface="幼圆" pitchFamily="49" charset="-122"/>
            </a:endParaRPr>
          </a:p>
          <a:p>
            <a:r>
              <a:rPr lang="zh-CN" altLang="en-US" sz="3600" dirty="0">
                <a:latin typeface="华文行楷" pitchFamily="2" charset="-122"/>
                <a:ea typeface="华文行楷" pitchFamily="2" charset="-122"/>
              </a:rPr>
              <a:t>这本书同时引发了公众对环境问题的注意，促使环境保护问题提到了各国政府面前，各种环境保护组织纷纷成立，从而促使联合国于</a:t>
            </a:r>
            <a:r>
              <a:rPr lang="en-US" altLang="zh-CN" sz="3600" dirty="0">
                <a:latin typeface="华文行楷" pitchFamily="2" charset="-122"/>
                <a:ea typeface="华文行楷" pitchFamily="2" charset="-122"/>
              </a:rPr>
              <a:t>1972</a:t>
            </a:r>
            <a:r>
              <a:rPr lang="zh-CN" altLang="en-US" sz="3600" dirty="0">
                <a:latin typeface="华文行楷" pitchFamily="2" charset="-122"/>
                <a:ea typeface="华文行楷" pitchFamily="2" charset="-122"/>
              </a:rPr>
              <a:t>年在斯德哥尔摩召开了“人类环境大会”，并由各国签署了“人类环境宣言”，开始了环境保护事业。</a:t>
            </a:r>
          </a:p>
          <a:p>
            <a:endParaRPr lang="zh-CN" altLang="en-US" sz="2400" b="1" dirty="0">
              <a:latin typeface="幼圆" pitchFamily="49" charset="-122"/>
              <a:ea typeface="幼圆" pitchFamily="49" charset="-122"/>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p:cNvSpPr>
            <a:spLocks noGrp="1"/>
          </p:cNvSpPr>
          <p:nvPr>
            <p:ph idx="1"/>
          </p:nvPr>
        </p:nvSpPr>
        <p:spPr>
          <a:xfrm>
            <a:off x="214313" y="214313"/>
            <a:ext cx="8715375" cy="6500812"/>
          </a:xfrm>
        </p:spPr>
        <p:txBody>
          <a:bodyPr/>
          <a:lstStyle/>
          <a:p>
            <a:r>
              <a:rPr lang="en-US" altLang="zh-CN" dirty="0">
                <a:latin typeface="华文楷体" panose="02010600040101010101" pitchFamily="2" charset="-122"/>
                <a:ea typeface="华文楷体" panose="02010600040101010101" pitchFamily="2" charset="-122"/>
              </a:rPr>
              <a:t>1970</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月</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日在美国各地总共有超过</a:t>
            </a:r>
            <a:r>
              <a:rPr lang="en-US" altLang="zh-CN" dirty="0">
                <a:latin typeface="华文楷体" panose="02010600040101010101" pitchFamily="2" charset="-122"/>
                <a:ea typeface="华文楷体" panose="02010600040101010101" pitchFamily="2" charset="-122"/>
              </a:rPr>
              <a:t>2000</a:t>
            </a:r>
            <a:r>
              <a:rPr lang="zh-CN" altLang="en-US" dirty="0">
                <a:latin typeface="华文楷体" panose="02010600040101010101" pitchFamily="2" charset="-122"/>
                <a:ea typeface="华文楷体" panose="02010600040101010101" pitchFamily="2" charset="-122"/>
              </a:rPr>
              <a:t>万人参与了环境保护运动，这次运动的成功使得在每年</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月</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日组织环保活动成为一种惯例，在美国地球日这个名号也随之从春分日移动到了</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月</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日，地球日的主题也转而更加趋向于环境保护。</a:t>
            </a:r>
            <a:endParaRPr lang="en-US" altLang="zh-CN" dirty="0">
              <a:latin typeface="华文楷体" panose="02010600040101010101" pitchFamily="2" charset="-122"/>
              <a:ea typeface="华文楷体" panose="02010600040101010101" pitchFamily="2" charset="-122"/>
            </a:endParaRPr>
          </a:p>
          <a:p>
            <a:r>
              <a:rPr lang="en-US" altLang="zh-CN" dirty="0">
                <a:latin typeface="华文楷体" panose="02010600040101010101" pitchFamily="2" charset="-122"/>
                <a:ea typeface="华文楷体" panose="02010600040101010101" pitchFamily="2" charset="-122"/>
              </a:rPr>
              <a:t>1990</a:t>
            </a:r>
            <a:r>
              <a:rPr lang="zh-CN" altLang="en-US" dirty="0">
                <a:latin typeface="华文楷体" panose="02010600040101010101" pitchFamily="2" charset="-122"/>
                <a:ea typeface="华文楷体" panose="02010600040101010101" pitchFamily="2" charset="-122"/>
              </a:rPr>
              <a:t>年</a:t>
            </a:r>
            <a:r>
              <a:rPr lang="en-US" altLang="zh-CN" dirty="0">
                <a:latin typeface="华文楷体" panose="02010600040101010101" pitchFamily="2" charset="-122"/>
                <a:ea typeface="华文楷体" panose="02010600040101010101" pitchFamily="2" charset="-122"/>
              </a:rPr>
              <a:t>4</a:t>
            </a:r>
            <a:r>
              <a:rPr lang="zh-CN" altLang="en-US" dirty="0">
                <a:latin typeface="华文楷体" panose="02010600040101010101" pitchFamily="2" charset="-122"/>
                <a:ea typeface="华文楷体" panose="02010600040101010101" pitchFamily="2" charset="-122"/>
              </a:rPr>
              <a:t>月</a:t>
            </a:r>
            <a:r>
              <a:rPr lang="en-US" altLang="zh-CN" dirty="0">
                <a:latin typeface="华文楷体" panose="02010600040101010101" pitchFamily="2" charset="-122"/>
                <a:ea typeface="华文楷体" panose="02010600040101010101" pitchFamily="2" charset="-122"/>
              </a:rPr>
              <a:t>22</a:t>
            </a:r>
            <a:r>
              <a:rPr lang="zh-CN" altLang="en-US" dirty="0">
                <a:latin typeface="华文楷体" panose="02010600040101010101" pitchFamily="2" charset="-122"/>
                <a:ea typeface="华文楷体" panose="02010600040101010101" pitchFamily="2" charset="-122"/>
              </a:rPr>
              <a:t>日全世界有来自</a:t>
            </a:r>
            <a:r>
              <a:rPr lang="en-US" altLang="zh-CN" dirty="0">
                <a:latin typeface="华文楷体" panose="02010600040101010101" pitchFamily="2" charset="-122"/>
                <a:ea typeface="华文楷体" panose="02010600040101010101" pitchFamily="2" charset="-122"/>
              </a:rPr>
              <a:t>140</a:t>
            </a:r>
            <a:r>
              <a:rPr lang="zh-CN" altLang="en-US" dirty="0">
                <a:latin typeface="华文楷体" panose="02010600040101010101" pitchFamily="2" charset="-122"/>
                <a:ea typeface="华文楷体" panose="02010600040101010101" pitchFamily="2" charset="-122"/>
              </a:rPr>
              <a:t>多个国家的逾</a:t>
            </a:r>
            <a:r>
              <a:rPr lang="en-US" altLang="zh-CN" dirty="0">
                <a:latin typeface="华文楷体" panose="02010600040101010101" pitchFamily="2" charset="-122"/>
                <a:ea typeface="华文楷体" panose="02010600040101010101" pitchFamily="2" charset="-122"/>
              </a:rPr>
              <a:t>2</a:t>
            </a:r>
            <a:r>
              <a:rPr lang="zh-CN" altLang="en-US" dirty="0">
                <a:latin typeface="华文楷体" panose="02010600040101010101" pitchFamily="2" charset="-122"/>
                <a:ea typeface="华文楷体" panose="02010600040101010101" pitchFamily="2" charset="-122"/>
              </a:rPr>
              <a:t>亿人参与了地球日的活动。从此世界地球日成为全球性的环境保护运动。</a:t>
            </a:r>
          </a:p>
          <a:p>
            <a:endParaRPr lang="zh-CN" altLang="en-US" dirty="0"/>
          </a:p>
          <a:p>
            <a:endParaRPr lang="zh-CN" altLang="en-US" dirty="0"/>
          </a:p>
        </p:txBody>
      </p:sp>
      <p:pic>
        <p:nvPicPr>
          <p:cNvPr id="35843" name="图片 3" descr="Earth_flag_PD.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71800" y="4869160"/>
            <a:ext cx="2592288" cy="1729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idx="1"/>
          </p:nvPr>
        </p:nvSpPr>
        <p:spPr>
          <a:xfrm>
            <a:off x="214313" y="214313"/>
            <a:ext cx="8786812" cy="6500812"/>
          </a:xfrm>
        </p:spPr>
        <p:txBody>
          <a:bodyPr/>
          <a:lstStyle/>
          <a:p>
            <a:r>
              <a:rPr lang="zh-CN" altLang="en-US" dirty="0">
                <a:latin typeface="华文新魏" pitchFamily="2" charset="-122"/>
                <a:ea typeface="华文新魏" pitchFamily="2" charset="-122"/>
              </a:rPr>
              <a:t>保护臭氧层维也纳公约（</a:t>
            </a:r>
            <a:r>
              <a:rPr lang="en-US" altLang="zh-CN" dirty="0">
                <a:latin typeface="华文新魏" pitchFamily="2" charset="-122"/>
                <a:ea typeface="华文新魏" pitchFamily="2" charset="-122"/>
              </a:rPr>
              <a:t>1985</a:t>
            </a:r>
            <a:r>
              <a:rPr lang="zh-CN" altLang="en-US" dirty="0">
                <a:latin typeface="华文新魏" pitchFamily="2" charset="-122"/>
                <a:ea typeface="华文新魏" pitchFamily="2" charset="-122"/>
              </a:rPr>
              <a:t>年签订</a:t>
            </a:r>
            <a:r>
              <a:rPr lang="en-US" altLang="zh-CN" dirty="0">
                <a:latin typeface="华文新魏" pitchFamily="2" charset="-122"/>
                <a:ea typeface="华文新魏" pitchFamily="2" charset="-122"/>
              </a:rPr>
              <a:t>1988</a:t>
            </a:r>
            <a:r>
              <a:rPr lang="zh-CN" altLang="en-US" dirty="0">
                <a:latin typeface="华文新魏" pitchFamily="2" charset="-122"/>
                <a:ea typeface="华文新魏" pitchFamily="2" charset="-122"/>
              </a:rPr>
              <a:t>年生效）</a:t>
            </a:r>
            <a:endParaRPr lang="en-US" altLang="zh-CN" dirty="0">
              <a:latin typeface="华文新魏" pitchFamily="2" charset="-122"/>
              <a:ea typeface="华文新魏" pitchFamily="2" charset="-122"/>
            </a:endParaRPr>
          </a:p>
          <a:p>
            <a:r>
              <a:rPr lang="zh-CN" altLang="en-US" sz="2400" dirty="0"/>
              <a:t>我国政府于</a:t>
            </a:r>
            <a:r>
              <a:rPr lang="en-US" altLang="zh-CN" sz="2400" dirty="0"/>
              <a:t>1989</a:t>
            </a:r>
            <a:r>
              <a:rPr lang="zh-CN" altLang="en-US" sz="2400" dirty="0"/>
              <a:t>年</a:t>
            </a:r>
            <a:r>
              <a:rPr lang="en-US" altLang="zh-CN" sz="2400" dirty="0"/>
              <a:t>9</a:t>
            </a:r>
            <a:r>
              <a:rPr lang="zh-CN" altLang="en-US" sz="2400" dirty="0"/>
              <a:t>月</a:t>
            </a:r>
            <a:r>
              <a:rPr lang="en-US" altLang="zh-CN" sz="2400" dirty="0"/>
              <a:t>11</a:t>
            </a:r>
            <a:r>
              <a:rPr lang="zh-CN" altLang="en-US" sz="2400" dirty="0"/>
              <a:t>日正式加入</a:t>
            </a:r>
            <a:r>
              <a:rPr lang="en-US" altLang="zh-CN" sz="2400" dirty="0"/>
              <a:t>《</a:t>
            </a:r>
            <a:r>
              <a:rPr lang="zh-CN" altLang="en-US" sz="2400" dirty="0"/>
              <a:t>公约</a:t>
            </a:r>
            <a:r>
              <a:rPr lang="en-US" altLang="zh-CN" sz="2400" dirty="0"/>
              <a:t>》</a:t>
            </a:r>
            <a:r>
              <a:rPr lang="zh-CN" altLang="en-US" sz="2400" dirty="0"/>
              <a:t>，并于</a:t>
            </a:r>
            <a:r>
              <a:rPr lang="en-US" altLang="zh-CN" sz="2400" dirty="0"/>
              <a:t>1989</a:t>
            </a:r>
            <a:r>
              <a:rPr lang="zh-CN" altLang="en-US" sz="2400" dirty="0"/>
              <a:t>年</a:t>
            </a:r>
            <a:r>
              <a:rPr lang="en-US" altLang="zh-CN" sz="2400" dirty="0"/>
              <a:t>12</a:t>
            </a:r>
            <a:r>
              <a:rPr lang="zh-CN" altLang="en-US" sz="2400" dirty="0"/>
              <a:t>月</a:t>
            </a:r>
            <a:r>
              <a:rPr lang="en-US" altLang="zh-CN" sz="2400" dirty="0"/>
              <a:t>10</a:t>
            </a:r>
            <a:r>
              <a:rPr lang="zh-CN" altLang="en-US" sz="2400" dirty="0"/>
              <a:t>日生效。</a:t>
            </a:r>
            <a:endParaRPr lang="en-US" altLang="zh-CN" sz="2400" dirty="0"/>
          </a:p>
          <a:p>
            <a:r>
              <a:rPr lang="zh-CN" altLang="en-US" sz="2400" dirty="0"/>
              <a:t>截止到</a:t>
            </a:r>
            <a:r>
              <a:rPr lang="en-US" altLang="zh-CN" sz="2400" dirty="0"/>
              <a:t>2000</a:t>
            </a:r>
            <a:r>
              <a:rPr lang="zh-CN" altLang="en-US" sz="2400" dirty="0"/>
              <a:t>年</a:t>
            </a:r>
            <a:r>
              <a:rPr lang="en-US" altLang="zh-CN" sz="2400" dirty="0"/>
              <a:t>3</a:t>
            </a:r>
            <a:r>
              <a:rPr lang="zh-CN" altLang="en-US" sz="2400" dirty="0"/>
              <a:t>月，参加</a:t>
            </a:r>
            <a:r>
              <a:rPr lang="en-US" altLang="zh-CN" sz="2400" dirty="0"/>
              <a:t>《</a:t>
            </a:r>
            <a:r>
              <a:rPr lang="zh-CN" altLang="en-US" sz="2400" dirty="0"/>
              <a:t>公约</a:t>
            </a:r>
            <a:r>
              <a:rPr lang="en-US" altLang="zh-CN" sz="2400" dirty="0"/>
              <a:t>》</a:t>
            </a:r>
            <a:r>
              <a:rPr lang="zh-CN" altLang="en-US" sz="2400" dirty="0"/>
              <a:t>的缔约国共有</a:t>
            </a:r>
            <a:r>
              <a:rPr lang="en-US" altLang="zh-CN" sz="2400" dirty="0"/>
              <a:t>174</a:t>
            </a:r>
            <a:r>
              <a:rPr lang="zh-CN" altLang="en-US" sz="2400" dirty="0"/>
              <a:t>个。</a:t>
            </a:r>
            <a:endParaRPr lang="zh-CN" altLang="en-US" sz="2400" dirty="0">
              <a:latin typeface="华文行楷" pitchFamily="2" charset="-122"/>
              <a:ea typeface="华文行楷" pitchFamily="2" charset="-122"/>
            </a:endParaRPr>
          </a:p>
        </p:txBody>
      </p:sp>
      <p:pic>
        <p:nvPicPr>
          <p:cNvPr id="36867" name="图片 5" descr="臭氧层空洞.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5816" y="3789040"/>
            <a:ext cx="3193207" cy="28295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p:cNvSpPr>
            <a:spLocks noGrp="1"/>
          </p:cNvSpPr>
          <p:nvPr>
            <p:ph idx="1"/>
          </p:nvPr>
        </p:nvSpPr>
        <p:spPr>
          <a:xfrm>
            <a:off x="214313" y="142875"/>
            <a:ext cx="8786812" cy="6572250"/>
          </a:xfrm>
        </p:spPr>
        <p:txBody>
          <a:bodyPr/>
          <a:lstStyle/>
          <a:p>
            <a:r>
              <a:rPr lang="en-US" altLang="zh-CN" sz="3600" dirty="0">
                <a:latin typeface="华文行楷" pitchFamily="2" charset="-122"/>
                <a:ea typeface="华文行楷" pitchFamily="2" charset="-122"/>
              </a:rPr>
              <a:t>《</a:t>
            </a:r>
            <a:r>
              <a:rPr lang="zh-CN" altLang="en-US" sz="3600" dirty="0">
                <a:latin typeface="华文行楷" pitchFamily="2" charset="-122"/>
                <a:ea typeface="华文行楷" pitchFamily="2" charset="-122"/>
              </a:rPr>
              <a:t>京都议定书</a:t>
            </a:r>
            <a:r>
              <a:rPr lang="en-US" altLang="zh-CN" sz="3600" dirty="0">
                <a:latin typeface="华文行楷" pitchFamily="2" charset="-122"/>
                <a:ea typeface="华文行楷" pitchFamily="2" charset="-122"/>
              </a:rPr>
              <a:t>》</a:t>
            </a:r>
          </a:p>
          <a:p>
            <a:r>
              <a:rPr lang="zh-CN" altLang="en-US" sz="3600" dirty="0">
                <a:latin typeface="华文行楷" pitchFamily="2" charset="-122"/>
                <a:ea typeface="华文行楷" pitchFamily="2" charset="-122"/>
              </a:rPr>
              <a:t>旨在限制发达国家温室气体排放量以抑制全球变暖</a:t>
            </a:r>
            <a:r>
              <a:rPr lang="zh-CN" altLang="en-US" b="1" dirty="0"/>
              <a:t>温室气体：</a:t>
            </a:r>
            <a:endParaRPr lang="zh-CN" altLang="en-US" dirty="0"/>
          </a:p>
          <a:p>
            <a:r>
              <a:rPr lang="en-US" altLang="zh-CN" sz="2400" dirty="0"/>
              <a:t>——</a:t>
            </a:r>
            <a:r>
              <a:rPr lang="zh-CN" altLang="en-US" sz="2400" dirty="0"/>
              <a:t>二氧化碳（</a:t>
            </a:r>
            <a:r>
              <a:rPr lang="en-US" altLang="zh-CN" sz="2400" dirty="0"/>
              <a:t>CO2</a:t>
            </a:r>
            <a:r>
              <a:rPr lang="zh-CN" altLang="en-US" sz="2400" dirty="0"/>
              <a:t>）</a:t>
            </a:r>
          </a:p>
          <a:p>
            <a:r>
              <a:rPr lang="en-US" altLang="zh-CN" sz="2400" dirty="0"/>
              <a:t>——</a:t>
            </a:r>
            <a:r>
              <a:rPr lang="zh-CN" altLang="en-US" sz="2400" dirty="0"/>
              <a:t>甲烷（</a:t>
            </a:r>
            <a:r>
              <a:rPr lang="en-US" altLang="zh-CN" sz="2400" dirty="0"/>
              <a:t>CH4</a:t>
            </a:r>
            <a:r>
              <a:rPr lang="zh-CN" altLang="en-US" sz="2400" dirty="0"/>
              <a:t>）</a:t>
            </a:r>
          </a:p>
          <a:p>
            <a:r>
              <a:rPr lang="en-US" altLang="zh-CN" sz="2400" dirty="0"/>
              <a:t>——</a:t>
            </a:r>
            <a:r>
              <a:rPr lang="zh-CN" altLang="en-US" sz="2400" dirty="0"/>
              <a:t>氧化亚氮（</a:t>
            </a:r>
            <a:r>
              <a:rPr lang="en-US" altLang="zh-CN" sz="2400" dirty="0"/>
              <a:t>N2O</a:t>
            </a:r>
            <a:r>
              <a:rPr lang="zh-CN" altLang="en-US" sz="2400" dirty="0"/>
              <a:t>）</a:t>
            </a:r>
          </a:p>
          <a:p>
            <a:r>
              <a:rPr lang="en-US" altLang="zh-CN" sz="2400" dirty="0"/>
              <a:t>——</a:t>
            </a:r>
            <a:r>
              <a:rPr lang="zh-CN" altLang="en-US" sz="2400" dirty="0"/>
              <a:t>氢氟碳化物（</a:t>
            </a:r>
            <a:r>
              <a:rPr lang="en-US" altLang="zh-CN" sz="2400" dirty="0"/>
              <a:t>HFCs</a:t>
            </a:r>
            <a:r>
              <a:rPr lang="zh-CN" altLang="en-US" sz="2400" dirty="0"/>
              <a:t>）</a:t>
            </a:r>
          </a:p>
          <a:p>
            <a:r>
              <a:rPr lang="en-US" altLang="zh-CN" sz="2400" dirty="0"/>
              <a:t>——</a:t>
            </a:r>
            <a:r>
              <a:rPr lang="zh-CN" altLang="en-US" sz="2400" dirty="0"/>
              <a:t>全氟化碳（</a:t>
            </a:r>
            <a:r>
              <a:rPr lang="en-US" altLang="zh-CN" sz="2400" dirty="0"/>
              <a:t>PFCs</a:t>
            </a:r>
            <a:r>
              <a:rPr lang="zh-CN" altLang="en-US" sz="2400" dirty="0"/>
              <a:t>）</a:t>
            </a:r>
          </a:p>
          <a:p>
            <a:r>
              <a:rPr lang="en-US" altLang="zh-CN" sz="2400" dirty="0"/>
              <a:t>——</a:t>
            </a:r>
            <a:r>
              <a:rPr lang="zh-CN" altLang="en-US" sz="2400" dirty="0"/>
              <a:t>六氟化硫（</a:t>
            </a:r>
            <a:r>
              <a:rPr lang="en-US" altLang="zh-CN" sz="2400" dirty="0"/>
              <a:t>SF6</a:t>
            </a:r>
            <a:r>
              <a:rPr lang="zh-CN" altLang="en-US" sz="2400" dirty="0"/>
              <a:t>）</a:t>
            </a:r>
          </a:p>
          <a:p>
            <a:endParaRPr lang="en-US" altLang="zh-CN" sz="3600" dirty="0">
              <a:latin typeface="华文行楷" pitchFamily="2" charset="-122"/>
              <a:ea typeface="华文行楷" pitchFamily="2" charset="-122"/>
            </a:endParaRPr>
          </a:p>
          <a:p>
            <a:endParaRPr lang="zh-CN" altLang="en-US" dirty="0">
              <a:latin typeface="华文行楷" pitchFamily="2" charset="-122"/>
              <a:ea typeface="华文行楷" pitchFamily="2" charset="-122"/>
            </a:endParaRPr>
          </a:p>
        </p:txBody>
      </p:sp>
      <p:pic>
        <p:nvPicPr>
          <p:cNvPr id="37891" name="图片 4" descr="京都议定书限制温室气体排放.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139952" y="1988840"/>
            <a:ext cx="4704184" cy="4515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内容占位符 3" descr="温室效应.jpg"/>
          <p:cNvPicPr>
            <a:picLocks noGrp="1" noChangeAspect="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467544" y="836712"/>
            <a:ext cx="4503546" cy="5171052"/>
          </a:xfrm>
        </p:spPr>
      </p:pic>
      <p:pic>
        <p:nvPicPr>
          <p:cNvPr id="38915" name="图片 4" descr="温室效应0.jpg"/>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962354" y="836712"/>
            <a:ext cx="3239219" cy="278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916" name="图片 5" descr="温室效应1.jpg"/>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971090" y="3622156"/>
            <a:ext cx="3230483" cy="23856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p:cNvSpPr>
            <a:spLocks noGrp="1"/>
          </p:cNvSpPr>
          <p:nvPr>
            <p:ph idx="1"/>
          </p:nvPr>
        </p:nvSpPr>
        <p:spPr>
          <a:xfrm>
            <a:off x="214313" y="142875"/>
            <a:ext cx="8786812" cy="6572250"/>
          </a:xfrm>
        </p:spPr>
        <p:txBody>
          <a:bodyPr/>
          <a:lstStyle/>
          <a:p>
            <a:r>
              <a:rPr lang="zh-CN" altLang="en-US" dirty="0">
                <a:latin typeface="华文行楷" pitchFamily="2" charset="-122"/>
                <a:ea typeface="华文行楷" pitchFamily="2" charset="-122"/>
              </a:rPr>
              <a:t>斯德哥尔摩公约</a:t>
            </a:r>
            <a:endParaRPr lang="en-US" altLang="zh-CN" dirty="0">
              <a:latin typeface="华文行楷" pitchFamily="2" charset="-122"/>
              <a:ea typeface="华文行楷" pitchFamily="2" charset="-122"/>
            </a:endParaRPr>
          </a:p>
          <a:p>
            <a:r>
              <a:rPr lang="en-US" altLang="zh-CN" dirty="0">
                <a:latin typeface="华文行楷" pitchFamily="2" charset="-122"/>
                <a:ea typeface="华文行楷" pitchFamily="2" charset="-122"/>
              </a:rPr>
              <a:t>2009</a:t>
            </a:r>
            <a:r>
              <a:rPr lang="zh-CN" altLang="en-US" dirty="0">
                <a:latin typeface="华文行楷" pitchFamily="2" charset="-122"/>
                <a:ea typeface="华文行楷" pitchFamily="2" charset="-122"/>
              </a:rPr>
              <a:t>年</a:t>
            </a:r>
            <a:r>
              <a:rPr lang="en-US" altLang="zh-CN" dirty="0">
                <a:latin typeface="华文行楷" pitchFamily="2" charset="-122"/>
                <a:ea typeface="华文行楷" pitchFamily="2" charset="-122"/>
              </a:rPr>
              <a:t>5</a:t>
            </a:r>
            <a:r>
              <a:rPr lang="zh-CN" altLang="en-US" dirty="0">
                <a:latin typeface="华文行楷" pitchFamily="2" charset="-122"/>
                <a:ea typeface="华文行楷" pitchFamily="2" charset="-122"/>
              </a:rPr>
              <a:t>月，在日内瓦举行的</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关于持久性有机污染物的斯德哥尔摩公约</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第四次缔约方大会上，</a:t>
            </a:r>
            <a:r>
              <a:rPr lang="en-US" altLang="zh-CN" dirty="0">
                <a:latin typeface="华文行楷" pitchFamily="2" charset="-122"/>
                <a:ea typeface="华文行楷" pitchFamily="2" charset="-122"/>
              </a:rPr>
              <a:t>9</a:t>
            </a:r>
            <a:r>
              <a:rPr lang="zh-CN" altLang="en-US" dirty="0">
                <a:latin typeface="华文行楷" pitchFamily="2" charset="-122"/>
                <a:ea typeface="华文行楷" pitchFamily="2" charset="-122"/>
              </a:rPr>
              <a:t>种严重危害人类健康与自然环境的</a:t>
            </a:r>
            <a:r>
              <a:rPr lang="en-US" altLang="zh-CN" dirty="0">
                <a:latin typeface="Arial Unicode MS" pitchFamily="34" charset="-122"/>
                <a:ea typeface="Arial Unicode MS" pitchFamily="34" charset="-122"/>
                <a:cs typeface="Arial Unicode MS" pitchFamily="34" charset="-122"/>
              </a:rPr>
              <a:t>POPs</a:t>
            </a:r>
            <a:r>
              <a:rPr lang="zh-CN" altLang="en-US" dirty="0">
                <a:latin typeface="华文行楷" pitchFamily="2" charset="-122"/>
                <a:ea typeface="华文行楷" pitchFamily="2" charset="-122"/>
              </a:rPr>
              <a:t>被增列入</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斯德哥尔摩公约</a:t>
            </a:r>
            <a:r>
              <a:rPr lang="en-US" altLang="zh-CN" dirty="0">
                <a:latin typeface="华文行楷" pitchFamily="2" charset="-122"/>
                <a:ea typeface="华文行楷" pitchFamily="2" charset="-122"/>
              </a:rPr>
              <a:t>》</a:t>
            </a:r>
            <a:r>
              <a:rPr lang="zh-CN" altLang="en-US" dirty="0">
                <a:latin typeface="华文行楷" pitchFamily="2" charset="-122"/>
                <a:ea typeface="华文行楷" pitchFamily="2" charset="-122"/>
              </a:rPr>
              <a:t>，至此，根据公约所禁止生产和使用的</a:t>
            </a:r>
            <a:r>
              <a:rPr lang="en-US" altLang="zh-CN" dirty="0">
                <a:latin typeface="Arial Unicode MS" pitchFamily="34" charset="-122"/>
                <a:ea typeface="Arial Unicode MS" pitchFamily="34" charset="-122"/>
                <a:cs typeface="Arial Unicode MS" pitchFamily="34" charset="-122"/>
              </a:rPr>
              <a:t>POPs</a:t>
            </a:r>
            <a:r>
              <a:rPr lang="zh-CN" altLang="en-US" dirty="0">
                <a:latin typeface="华文行楷" pitchFamily="2" charset="-122"/>
                <a:ea typeface="华文行楷" pitchFamily="2" charset="-122"/>
              </a:rPr>
              <a:t>数量增加到</a:t>
            </a:r>
            <a:r>
              <a:rPr lang="en-US" altLang="zh-CN" dirty="0">
                <a:latin typeface="华文行楷" pitchFamily="2" charset="-122"/>
                <a:ea typeface="华文行楷" pitchFamily="2" charset="-122"/>
              </a:rPr>
              <a:t>21</a:t>
            </a:r>
            <a:r>
              <a:rPr lang="zh-CN" altLang="en-US" dirty="0">
                <a:latin typeface="华文行楷" pitchFamily="2" charset="-122"/>
                <a:ea typeface="华文行楷" pitchFamily="2" charset="-122"/>
              </a:rPr>
              <a:t>种。</a:t>
            </a:r>
            <a:endParaRPr lang="en-US" altLang="zh-CN" dirty="0">
              <a:latin typeface="华文行楷" pitchFamily="2" charset="-122"/>
              <a:ea typeface="华文行楷" pitchFamily="2" charset="-122"/>
            </a:endParaRPr>
          </a:p>
          <a:p>
            <a:endParaRPr lang="zh-CN" altLang="en-US" sz="2400" dirty="0">
              <a:latin typeface="华文行楷" pitchFamily="2" charset="-122"/>
              <a:ea typeface="华文行楷" pitchFamily="2" charset="-122"/>
            </a:endParaRPr>
          </a:p>
        </p:txBody>
      </p:sp>
      <p:pic>
        <p:nvPicPr>
          <p:cNvPr id="39939" name="图片 3" descr="有机污染.jpg"/>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9792" y="4005064"/>
            <a:ext cx="4026520" cy="2675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9" descr="图片1"/>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857250" y="2357438"/>
            <a:ext cx="7332663" cy="2081212"/>
          </a:xfrm>
          <a:noFill/>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42938" y="285750"/>
            <a:ext cx="7772400" cy="828675"/>
          </a:xfrm>
        </p:spPr>
        <p:txBody>
          <a:bodyPr/>
          <a:lstStyle/>
          <a:p>
            <a:pPr algn="ctr" eaLnBrk="1" hangingPunct="1"/>
            <a:r>
              <a:rPr lang="zh-CN" altLang="en-US" dirty="0">
                <a:latin typeface="华文新魏" pitchFamily="2" charset="-122"/>
                <a:ea typeface="华文新魏" pitchFamily="2" charset="-122"/>
              </a:rPr>
              <a:t>第三节 生态自然观</a:t>
            </a:r>
          </a:p>
        </p:txBody>
      </p:sp>
      <p:sp>
        <p:nvSpPr>
          <p:cNvPr id="40963" name="Rectangle 3"/>
          <p:cNvSpPr>
            <a:spLocks noGrp="1" noChangeArrowheads="1"/>
          </p:cNvSpPr>
          <p:nvPr>
            <p:ph type="body" idx="1"/>
          </p:nvPr>
        </p:nvSpPr>
        <p:spPr>
          <a:xfrm>
            <a:off x="500063" y="1285875"/>
            <a:ext cx="8143875" cy="5143500"/>
          </a:xfrm>
        </p:spPr>
        <p:txBody>
          <a:bodyPr/>
          <a:lstStyle/>
          <a:p>
            <a:pPr eaLnBrk="1" hangingPunct="1"/>
            <a:endParaRPr lang="en-US" altLang="zh-CN" sz="2800" dirty="0">
              <a:latin typeface="华文行楷" pitchFamily="2" charset="-122"/>
              <a:ea typeface="华文行楷" pitchFamily="2" charset="-122"/>
            </a:endParaRPr>
          </a:p>
          <a:p>
            <a:pPr eaLnBrk="1" hangingPunct="1"/>
            <a:r>
              <a:rPr lang="zh-CN" altLang="en-US" sz="3600" dirty="0">
                <a:latin typeface="华文行楷" pitchFamily="2" charset="-122"/>
                <a:ea typeface="华文行楷" pitchFamily="2" charset="-122"/>
              </a:rPr>
              <a:t>生态自然观讨论人与自然的关系问题，是对当代人类对自然界态度的基本观点。</a:t>
            </a:r>
          </a:p>
          <a:p>
            <a:pPr eaLnBrk="1" hangingPunct="1"/>
            <a:r>
              <a:rPr lang="zh-CN" altLang="en-US" sz="3600" dirty="0">
                <a:latin typeface="华文行楷" pitchFamily="2" charset="-122"/>
                <a:ea typeface="华文行楷" pitchFamily="2" charset="-122"/>
              </a:rPr>
              <a:t>人类中心主义和生态中心主义</a:t>
            </a:r>
          </a:p>
          <a:p>
            <a:pPr eaLnBrk="1" hangingPunct="1"/>
            <a:r>
              <a:rPr lang="zh-CN" altLang="en-US" sz="3600" dirty="0">
                <a:latin typeface="华文行楷" pitchFamily="2" charset="-122"/>
                <a:ea typeface="华文行楷" pitchFamily="2" charset="-122"/>
              </a:rPr>
              <a:t>生态中心主义即生态中心论，把道德关怀的范围从人类扩展到生态系统。</a:t>
            </a:r>
          </a:p>
          <a:p>
            <a:pPr eaLnBrk="1" hangingPunct="1"/>
            <a:endParaRPr lang="zh-CN" altLang="en-US" dirty="0"/>
          </a:p>
          <a:p>
            <a:pPr eaLnBrk="1" hangingPunct="1"/>
            <a:endParaRPr lang="zh-CN" altLang="en-US"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323528" y="332656"/>
            <a:ext cx="8640960" cy="6192687"/>
          </a:xfrm>
        </p:spPr>
        <p:txBody>
          <a:bodyPr/>
          <a:lstStyle/>
          <a:p>
            <a:pPr eaLnBrk="1" hangingPunct="1"/>
            <a:r>
              <a:rPr lang="zh-CN" altLang="en-US" sz="4000" dirty="0">
                <a:latin typeface="华文行楷" pitchFamily="2" charset="-122"/>
                <a:ea typeface="华文行楷" pitchFamily="2" charset="-122"/>
              </a:rPr>
              <a:t>一、生态中心论主要观点</a:t>
            </a:r>
            <a:endParaRPr lang="en-US" altLang="zh-CN" sz="4000" dirty="0">
              <a:latin typeface="华文行楷" pitchFamily="2" charset="-122"/>
              <a:ea typeface="华文行楷" pitchFamily="2" charset="-122"/>
            </a:endParaRPr>
          </a:p>
          <a:p>
            <a:pPr eaLnBrk="1" hangingPunct="1"/>
            <a:endParaRPr lang="zh-CN" altLang="en-US" sz="4000" dirty="0">
              <a:latin typeface="华文行楷" pitchFamily="2" charset="-122"/>
              <a:ea typeface="华文行楷" pitchFamily="2" charset="-122"/>
            </a:endParaRPr>
          </a:p>
          <a:p>
            <a:pPr eaLnBrk="1" hangingPunct="1"/>
            <a:r>
              <a:rPr lang="en-US" altLang="zh-CN" sz="3600" dirty="0">
                <a:latin typeface="楷体" panose="02010609060101010101" pitchFamily="49" charset="-122"/>
                <a:ea typeface="楷体" panose="02010609060101010101" pitchFamily="49" charset="-122"/>
              </a:rPr>
              <a:t>1.</a:t>
            </a:r>
            <a:r>
              <a:rPr lang="zh-CN" altLang="en-US" sz="3600" dirty="0">
                <a:latin typeface="楷体" panose="02010609060101010101" pitchFamily="49" charset="-122"/>
                <a:ea typeface="楷体" panose="02010609060101010101" pitchFamily="49" charset="-122"/>
              </a:rPr>
              <a:t>人是自然的普通成员，人对自然担负道德责任。</a:t>
            </a:r>
          </a:p>
          <a:p>
            <a:pPr eaLnBrk="1" hangingPunct="1"/>
            <a:r>
              <a:rPr lang="en-US" altLang="zh-CN" sz="3600" dirty="0">
                <a:latin typeface="楷体" panose="02010609060101010101" pitchFamily="49" charset="-122"/>
                <a:ea typeface="楷体" panose="02010609060101010101" pitchFamily="49" charset="-122"/>
              </a:rPr>
              <a:t>2.</a:t>
            </a:r>
            <a:r>
              <a:rPr lang="zh-CN" altLang="en-US" sz="3600" dirty="0">
                <a:latin typeface="楷体" panose="02010609060101010101" pitchFamily="49" charset="-122"/>
                <a:ea typeface="楷体" panose="02010609060101010101" pitchFamily="49" charset="-122"/>
              </a:rPr>
              <a:t>大自然不仅有工具价值，还有内在价值。</a:t>
            </a:r>
          </a:p>
          <a:p>
            <a:pPr eaLnBrk="1" hangingPunct="1"/>
            <a:r>
              <a:rPr lang="en-US" altLang="zh-CN" sz="3600" dirty="0">
                <a:latin typeface="楷体" panose="02010609060101010101" pitchFamily="49" charset="-122"/>
                <a:ea typeface="楷体" panose="02010609060101010101" pitchFamily="49" charset="-122"/>
              </a:rPr>
              <a:t>3.</a:t>
            </a:r>
            <a:r>
              <a:rPr lang="zh-CN" altLang="en-US" sz="3600" dirty="0">
                <a:latin typeface="楷体" panose="02010609060101010101" pitchFamily="49" charset="-122"/>
                <a:ea typeface="楷体" panose="02010609060101010101" pitchFamily="49" charset="-122"/>
              </a:rPr>
              <a:t>以整体主义思想看待自然和处理人与自然的关系。</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395536" y="404664"/>
            <a:ext cx="8061077" cy="5699274"/>
          </a:xfrm>
        </p:spPr>
        <p:txBody>
          <a:bodyPr/>
          <a:lstStyle/>
          <a:p>
            <a:pPr eaLnBrk="1" hangingPunct="1">
              <a:lnSpc>
                <a:spcPct val="90000"/>
              </a:lnSpc>
            </a:pPr>
            <a:r>
              <a:rPr lang="zh-CN" altLang="en-US" dirty="0">
                <a:latin typeface="华文行楷" pitchFamily="2" charset="-122"/>
                <a:ea typeface="华文行楷" pitchFamily="2" charset="-122"/>
              </a:rPr>
              <a:t>二、生态自然观的核心思想</a:t>
            </a:r>
          </a:p>
          <a:p>
            <a:pPr eaLnBrk="1" hangingPunct="1">
              <a:lnSpc>
                <a:spcPct val="90000"/>
              </a:lnSpc>
            </a:pPr>
            <a:endParaRPr lang="zh-CN" altLang="en-US" dirty="0">
              <a:latin typeface="华文行楷" pitchFamily="2" charset="-122"/>
              <a:ea typeface="华文行楷" pitchFamily="2" charset="-122"/>
            </a:endParaRPr>
          </a:p>
          <a:p>
            <a:pPr eaLnBrk="1" hangingPunct="1">
              <a:lnSpc>
                <a:spcPct val="90000"/>
              </a:lnSpc>
            </a:pPr>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生态系统是一个统一的整体</a:t>
            </a:r>
          </a:p>
          <a:p>
            <a:pPr eaLnBrk="1" hangingPunct="1">
              <a:lnSpc>
                <a:spcPct val="90000"/>
              </a:lnSpc>
            </a:pPr>
            <a:endParaRPr lang="zh-CN" altLang="en-US" dirty="0">
              <a:latin typeface="华文行楷" pitchFamily="2" charset="-122"/>
              <a:ea typeface="华文行楷" pitchFamily="2" charset="-122"/>
            </a:endParaRPr>
          </a:p>
          <a:p>
            <a:pPr eaLnBrk="1" hangingPunct="1">
              <a:lnSpc>
                <a:spcPct val="90000"/>
              </a:lnSpc>
            </a:pPr>
            <a:r>
              <a:rPr lang="en-US" altLang="zh-CN" dirty="0">
                <a:latin typeface="华文行楷" pitchFamily="2" charset="-122"/>
                <a:ea typeface="华文行楷" pitchFamily="2" charset="-122"/>
              </a:rPr>
              <a:t>2.</a:t>
            </a:r>
            <a:r>
              <a:rPr lang="zh-CN" altLang="en-US" dirty="0">
                <a:latin typeface="华文行楷" pitchFamily="2" charset="-122"/>
                <a:ea typeface="华文行楷" pitchFamily="2" charset="-122"/>
              </a:rPr>
              <a:t>人是系统中的一员</a:t>
            </a:r>
          </a:p>
          <a:p>
            <a:pPr eaLnBrk="1" hangingPunct="1">
              <a:lnSpc>
                <a:spcPct val="90000"/>
              </a:lnSpc>
            </a:pPr>
            <a:endParaRPr lang="zh-CN" altLang="en-US" dirty="0">
              <a:latin typeface="华文行楷" pitchFamily="2" charset="-122"/>
              <a:ea typeface="华文行楷" pitchFamily="2" charset="-122"/>
            </a:endParaRPr>
          </a:p>
          <a:p>
            <a:pPr eaLnBrk="1" hangingPunct="1">
              <a:lnSpc>
                <a:spcPct val="90000"/>
              </a:lnSpc>
            </a:pPr>
            <a:r>
              <a:rPr lang="en-US" altLang="zh-CN" dirty="0">
                <a:latin typeface="华文行楷" pitchFamily="2" charset="-122"/>
                <a:ea typeface="华文行楷" pitchFamily="2" charset="-122"/>
              </a:rPr>
              <a:t>3</a:t>
            </a:r>
            <a:r>
              <a:rPr lang="zh-CN" altLang="en-US" dirty="0">
                <a:latin typeface="华文行楷" pitchFamily="2" charset="-122"/>
                <a:ea typeface="华文行楷" pitchFamily="2" charset="-122"/>
              </a:rPr>
              <a:t>生态系统的利益包含并高于人类的利益</a:t>
            </a:r>
          </a:p>
          <a:p>
            <a:pPr eaLnBrk="1" hangingPunct="1">
              <a:lnSpc>
                <a:spcPct val="90000"/>
              </a:lnSpc>
            </a:pPr>
            <a:endParaRPr lang="zh-CN" altLang="en-US" dirty="0">
              <a:latin typeface="华文行楷" pitchFamily="2" charset="-122"/>
              <a:ea typeface="华文行楷" pitchFamily="2" charset="-122"/>
            </a:endParaRPr>
          </a:p>
          <a:p>
            <a:pPr eaLnBrk="1" hangingPunct="1">
              <a:lnSpc>
                <a:spcPct val="90000"/>
              </a:lnSpc>
            </a:pPr>
            <a:r>
              <a:rPr lang="en-US" altLang="zh-CN" dirty="0">
                <a:latin typeface="华文行楷" pitchFamily="2" charset="-122"/>
                <a:ea typeface="华文行楷" pitchFamily="2" charset="-122"/>
              </a:rPr>
              <a:t>4.</a:t>
            </a:r>
            <a:r>
              <a:rPr lang="zh-CN" altLang="en-US" dirty="0">
                <a:latin typeface="华文行楷" pitchFamily="2" charset="-122"/>
                <a:ea typeface="华文行楷" pitchFamily="2" charset="-122"/>
              </a:rPr>
              <a:t>维护生态系统的繁荣稳定是人与自然关系的最高伦理原则</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67544" y="260648"/>
            <a:ext cx="8280920" cy="1008112"/>
          </a:xfrm>
        </p:spPr>
        <p:txBody>
          <a:bodyPr/>
          <a:lstStyle/>
          <a:p>
            <a:pPr eaLnBrk="1" hangingPunct="1"/>
            <a:r>
              <a:rPr lang="zh-CN" altLang="en-US" dirty="0">
                <a:latin typeface="华文新魏" pitchFamily="2" charset="-122"/>
                <a:ea typeface="华文新魏" pitchFamily="2" charset="-122"/>
              </a:rPr>
              <a:t>第四节  生态文明与可持续发展</a:t>
            </a:r>
          </a:p>
        </p:txBody>
      </p:sp>
      <p:sp>
        <p:nvSpPr>
          <p:cNvPr id="44035" name="Rectangle 3"/>
          <p:cNvSpPr>
            <a:spLocks noGrp="1" noChangeArrowheads="1"/>
          </p:cNvSpPr>
          <p:nvPr>
            <p:ph type="body" idx="1"/>
          </p:nvPr>
        </p:nvSpPr>
        <p:spPr>
          <a:xfrm>
            <a:off x="467544" y="1340768"/>
            <a:ext cx="8280920" cy="5112568"/>
          </a:xfrm>
        </p:spPr>
        <p:txBody>
          <a:bodyPr/>
          <a:lstStyle/>
          <a:p>
            <a:pPr eaLnBrk="1" hangingPunct="1"/>
            <a:endParaRPr lang="en-US" altLang="zh-CN" dirty="0">
              <a:latin typeface="华文行楷" pitchFamily="2" charset="-122"/>
              <a:ea typeface="华文行楷" pitchFamily="2" charset="-122"/>
            </a:endParaRPr>
          </a:p>
          <a:p>
            <a:pPr eaLnBrk="1" hangingPunct="1"/>
            <a:r>
              <a:rPr lang="zh-CN" altLang="en-US" sz="3600" dirty="0">
                <a:latin typeface="华文行楷" pitchFamily="2" charset="-122"/>
                <a:ea typeface="华文行楷" pitchFamily="2" charset="-122"/>
              </a:rPr>
              <a:t>生态文明的内涵是建立人与自然和谐发展的关系。</a:t>
            </a:r>
            <a:endParaRPr lang="en-US" altLang="zh-CN" sz="3600" dirty="0">
              <a:latin typeface="华文行楷" pitchFamily="2" charset="-122"/>
              <a:ea typeface="华文行楷" pitchFamily="2" charset="-122"/>
            </a:endParaRPr>
          </a:p>
          <a:p>
            <a:pPr eaLnBrk="1" hangingPunct="1"/>
            <a:r>
              <a:rPr lang="zh-CN" altLang="en-US" sz="3600" dirty="0">
                <a:latin typeface="华文行楷" pitchFamily="2" charset="-122"/>
                <a:ea typeface="华文行楷" pitchFamily="2" charset="-122"/>
              </a:rPr>
              <a:t>人类要在合理继承工业文明的基础上，用更加文明和理智的态度对待自然，合理利用自然资源，使得经济发展和生态环境协调发展，彻底改善人与自然的关系。</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142875" y="142875"/>
            <a:ext cx="8858250" cy="6572250"/>
          </a:xfrm>
        </p:spPr>
        <p:txBody>
          <a:bodyPr/>
          <a:lstStyle/>
          <a:p>
            <a:pPr eaLnBrk="1" hangingPunct="1"/>
            <a:r>
              <a:rPr lang="zh-CN" altLang="en-US" dirty="0">
                <a:latin typeface="华文行楷" pitchFamily="2" charset="-122"/>
                <a:ea typeface="华文行楷" pitchFamily="2" charset="-122"/>
              </a:rPr>
              <a:t>生态文明包括以下内容：</a:t>
            </a:r>
            <a:endParaRPr lang="en-US" altLang="zh-CN" dirty="0">
              <a:latin typeface="华文行楷" pitchFamily="2" charset="-122"/>
              <a:ea typeface="华文行楷" pitchFamily="2" charset="-122"/>
            </a:endParaRPr>
          </a:p>
          <a:p>
            <a:pPr eaLnBrk="1" hangingPunct="1"/>
            <a:endParaRPr lang="zh-CN" altLang="en-US" dirty="0">
              <a:latin typeface="华文行楷" pitchFamily="2" charset="-122"/>
              <a:ea typeface="华文行楷" pitchFamily="2" charset="-122"/>
            </a:endParaRPr>
          </a:p>
          <a:p>
            <a:pPr eaLnBrk="1" hangingPunct="1"/>
            <a:r>
              <a:rPr lang="en-US" altLang="zh-CN" dirty="0">
                <a:latin typeface="华文行楷" pitchFamily="2" charset="-122"/>
                <a:ea typeface="华文行楷" pitchFamily="2" charset="-122"/>
              </a:rPr>
              <a:t>1.</a:t>
            </a:r>
            <a:r>
              <a:rPr lang="zh-CN" altLang="en-US" dirty="0">
                <a:latin typeface="华文行楷" pitchFamily="2" charset="-122"/>
                <a:ea typeface="华文行楷" pitchFamily="2" charset="-122"/>
              </a:rPr>
              <a:t>文化价值理念上，对自然价值的全面认识；</a:t>
            </a:r>
            <a:endParaRPr lang="en-US" altLang="zh-CN" dirty="0">
              <a:latin typeface="华文行楷" pitchFamily="2" charset="-122"/>
              <a:ea typeface="华文行楷" pitchFamily="2" charset="-122"/>
            </a:endParaRPr>
          </a:p>
          <a:p>
            <a:pPr eaLnBrk="1" hangingPunct="1"/>
            <a:endParaRPr lang="zh-CN" altLang="en-US" dirty="0">
              <a:latin typeface="华文行楷" pitchFamily="2" charset="-122"/>
              <a:ea typeface="华文行楷" pitchFamily="2" charset="-122"/>
            </a:endParaRPr>
          </a:p>
          <a:p>
            <a:pPr eaLnBrk="1" hangingPunct="1"/>
            <a:r>
              <a:rPr lang="en-US" altLang="zh-CN" dirty="0">
                <a:latin typeface="华文行楷" pitchFamily="2" charset="-122"/>
                <a:ea typeface="华文行楷" pitchFamily="2" charset="-122"/>
              </a:rPr>
              <a:t>2.</a:t>
            </a:r>
            <a:r>
              <a:rPr lang="zh-CN" altLang="en-US" dirty="0">
                <a:latin typeface="华文行楷" pitchFamily="2" charset="-122"/>
                <a:ea typeface="华文行楷" pitchFamily="2" charset="-122"/>
              </a:rPr>
              <a:t>生产方式上，运用生态技术，改变传统的生产方式；</a:t>
            </a:r>
            <a:endParaRPr lang="en-US" altLang="zh-CN" dirty="0">
              <a:latin typeface="华文行楷" pitchFamily="2" charset="-122"/>
              <a:ea typeface="华文行楷" pitchFamily="2" charset="-122"/>
            </a:endParaRPr>
          </a:p>
          <a:p>
            <a:pPr eaLnBrk="1" hangingPunct="1"/>
            <a:endParaRPr lang="zh-CN" altLang="en-US" dirty="0">
              <a:latin typeface="华文行楷" pitchFamily="2" charset="-122"/>
              <a:ea typeface="华文行楷" pitchFamily="2" charset="-122"/>
            </a:endParaRPr>
          </a:p>
          <a:p>
            <a:pPr eaLnBrk="1" hangingPunct="1"/>
            <a:r>
              <a:rPr lang="en-US" altLang="zh-CN" dirty="0">
                <a:latin typeface="华文行楷" pitchFamily="2" charset="-122"/>
                <a:ea typeface="华文行楷" pitchFamily="2" charset="-122"/>
              </a:rPr>
              <a:t>3.</a:t>
            </a:r>
            <a:r>
              <a:rPr lang="zh-CN" altLang="en-US" dirty="0">
                <a:latin typeface="华文行楷" pitchFamily="2" charset="-122"/>
                <a:ea typeface="华文行楷" pitchFamily="2" charset="-122"/>
              </a:rPr>
              <a:t>生活方式，不过度追求物质享受；</a:t>
            </a:r>
            <a:endParaRPr lang="en-US" altLang="zh-CN" dirty="0">
              <a:latin typeface="华文行楷" pitchFamily="2" charset="-122"/>
              <a:ea typeface="华文行楷" pitchFamily="2" charset="-122"/>
            </a:endParaRPr>
          </a:p>
          <a:p>
            <a:pPr eaLnBrk="1" hangingPunct="1"/>
            <a:endParaRPr lang="zh-CN" altLang="en-US" dirty="0">
              <a:latin typeface="华文行楷" pitchFamily="2" charset="-122"/>
              <a:ea typeface="华文行楷" pitchFamily="2" charset="-122"/>
            </a:endParaRPr>
          </a:p>
          <a:p>
            <a:pPr eaLnBrk="1" hangingPunct="1"/>
            <a:r>
              <a:rPr lang="en-US" altLang="zh-CN" dirty="0">
                <a:latin typeface="华文行楷" pitchFamily="2" charset="-122"/>
                <a:ea typeface="华文行楷" pitchFamily="2" charset="-122"/>
              </a:rPr>
              <a:t>4.</a:t>
            </a:r>
            <a:r>
              <a:rPr lang="zh-CN" altLang="en-US" dirty="0">
                <a:latin typeface="华文行楷" pitchFamily="2" charset="-122"/>
                <a:ea typeface="华文行楷" pitchFamily="2" charset="-122"/>
              </a:rPr>
              <a:t>决策和政策上，生态观念渗透在决策的过程中。</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a:xfrm>
            <a:off x="142875" y="214313"/>
            <a:ext cx="8858250" cy="6429375"/>
          </a:xfrm>
        </p:spPr>
        <p:txBody>
          <a:bodyPr/>
          <a:lstStyle/>
          <a:p>
            <a:pPr eaLnBrk="1" hangingPunct="1"/>
            <a:r>
              <a:rPr lang="zh-CN" altLang="en-US" sz="4400" dirty="0">
                <a:latin typeface="华文行楷" pitchFamily="2" charset="-122"/>
                <a:ea typeface="华文行楷" pitchFamily="2" charset="-122"/>
              </a:rPr>
              <a:t>可持续发展的主要思想</a:t>
            </a:r>
          </a:p>
          <a:p>
            <a:pPr eaLnBrk="1" hangingPunct="1"/>
            <a:endParaRPr lang="zh-CN" altLang="en-US" dirty="0">
              <a:latin typeface="华文行楷" pitchFamily="2" charset="-122"/>
              <a:ea typeface="华文行楷" pitchFamily="2" charset="-122"/>
            </a:endParaRPr>
          </a:p>
          <a:p>
            <a:pPr eaLnBrk="1" hangingPunct="1"/>
            <a:r>
              <a:rPr lang="zh-CN" altLang="en-US" sz="3600" dirty="0">
                <a:latin typeface="华文隶书" panose="02010800040101010101" pitchFamily="2" charset="-122"/>
                <a:ea typeface="华文隶书" panose="02010800040101010101" pitchFamily="2" charset="-122"/>
              </a:rPr>
              <a:t>1972年联合国人类环境会议通过了《人类环境宣言》</a:t>
            </a:r>
          </a:p>
          <a:p>
            <a:pPr eaLnBrk="1" hangingPunct="1"/>
            <a:endParaRPr lang="zh-CN" altLang="en-US" sz="3600" dirty="0">
              <a:latin typeface="华文隶书" panose="02010800040101010101" pitchFamily="2" charset="-122"/>
              <a:ea typeface="华文隶书" panose="02010800040101010101" pitchFamily="2" charset="-122"/>
            </a:endParaRPr>
          </a:p>
          <a:p>
            <a:pPr eaLnBrk="1" hangingPunct="1"/>
            <a:r>
              <a:rPr lang="zh-CN" altLang="en-US" sz="3600" dirty="0">
                <a:latin typeface="华文隶书" panose="02010800040101010101" pitchFamily="2" charset="-122"/>
                <a:ea typeface="华文隶书" panose="02010800040101010101" pitchFamily="2" charset="-122"/>
              </a:rPr>
              <a:t>1987年挪威前首相布伦特兰夫人在《我们共同的未来》报告中提出：</a:t>
            </a:r>
            <a:r>
              <a:rPr lang="zh-CN" altLang="en-US" sz="3600" dirty="0">
                <a:solidFill>
                  <a:srgbClr val="FF0000"/>
                </a:solidFill>
                <a:latin typeface="华文行楷" panose="02010800040101010101" pitchFamily="2" charset="-122"/>
                <a:ea typeface="华文行楷" panose="02010800040101010101" pitchFamily="2" charset="-122"/>
              </a:rPr>
              <a:t>可持续发展是既满足当代人的需要，又不对后代人满足其需要的能力构成危害的发展。</a:t>
            </a:r>
          </a:p>
          <a:p>
            <a:pPr eaLnBrk="1" hangingPunct="1"/>
            <a:endParaRPr lang="en-US" altLang="zh-CN"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body" idx="1"/>
          </p:nvPr>
        </p:nvSpPr>
        <p:spPr>
          <a:xfrm>
            <a:off x="142875" y="214313"/>
            <a:ext cx="8858250" cy="6500812"/>
          </a:xfrm>
        </p:spPr>
        <p:txBody>
          <a:bodyPr/>
          <a:lstStyle/>
          <a:p>
            <a:pPr eaLnBrk="1" hangingPunct="1"/>
            <a:r>
              <a:rPr lang="zh-CN" altLang="en-US" sz="3600" dirty="0">
                <a:latin typeface="华文行楷" pitchFamily="2" charset="-122"/>
                <a:ea typeface="华文行楷" pitchFamily="2" charset="-122"/>
              </a:rPr>
              <a:t>时髦名词：绿色</a:t>
            </a:r>
            <a:r>
              <a:rPr lang="en-US" altLang="zh-CN" sz="3600" dirty="0">
                <a:latin typeface="华文行楷" pitchFamily="2" charset="-122"/>
                <a:ea typeface="华文行楷" pitchFamily="2" charset="-122"/>
              </a:rPr>
              <a:t>GDP   </a:t>
            </a:r>
            <a:r>
              <a:rPr lang="zh-CN" altLang="en-US" sz="3600" dirty="0">
                <a:latin typeface="华文行楷" pitchFamily="2" charset="-122"/>
                <a:ea typeface="华文行楷" pitchFamily="2" charset="-122"/>
              </a:rPr>
              <a:t>循环经济  原子经济  清洁生产 </a:t>
            </a:r>
          </a:p>
          <a:p>
            <a:pPr eaLnBrk="1" hangingPunct="1"/>
            <a:endParaRPr lang="en-US" altLang="zh-CN" sz="3600" dirty="0">
              <a:latin typeface="华文行楷" pitchFamily="2" charset="-122"/>
              <a:ea typeface="华文行楷" pitchFamily="2" charset="-122"/>
            </a:endParaRPr>
          </a:p>
          <a:p>
            <a:pPr eaLnBrk="1" hangingPunct="1"/>
            <a:r>
              <a:rPr lang="zh-CN" altLang="en-US" sz="3600" dirty="0">
                <a:latin typeface="华文行楷" pitchFamily="2" charset="-122"/>
                <a:ea typeface="华文行楷" pitchFamily="2" charset="-122"/>
              </a:rPr>
              <a:t>可持续发展的基本原则：</a:t>
            </a:r>
            <a:endParaRPr lang="en-US" altLang="zh-CN" sz="3600" dirty="0">
              <a:latin typeface="华文行楷" pitchFamily="2" charset="-122"/>
              <a:ea typeface="华文行楷" pitchFamily="2" charset="-122"/>
            </a:endParaRPr>
          </a:p>
          <a:p>
            <a:pPr eaLnBrk="1" hangingPunct="1"/>
            <a:endParaRPr lang="zh-CN" altLang="en-US" sz="3600"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1.</a:t>
            </a:r>
            <a:r>
              <a:rPr lang="zh-CN" altLang="en-US" sz="3600" dirty="0">
                <a:latin typeface="华文行楷" pitchFamily="2" charset="-122"/>
                <a:ea typeface="华文行楷" pitchFamily="2" charset="-122"/>
              </a:rPr>
              <a:t>持续性原则</a:t>
            </a:r>
            <a:endParaRPr lang="en-US" altLang="zh-CN" sz="3600" dirty="0">
              <a:latin typeface="华文行楷" pitchFamily="2" charset="-122"/>
              <a:ea typeface="华文行楷" pitchFamily="2" charset="-122"/>
            </a:endParaRPr>
          </a:p>
          <a:p>
            <a:pPr eaLnBrk="1" hangingPunct="1"/>
            <a:endParaRPr lang="zh-CN" altLang="en-US" sz="3600"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2.</a:t>
            </a:r>
            <a:r>
              <a:rPr lang="zh-CN" altLang="en-US" sz="3600" dirty="0">
                <a:latin typeface="华文行楷" pitchFamily="2" charset="-122"/>
                <a:ea typeface="华文行楷" pitchFamily="2" charset="-122"/>
              </a:rPr>
              <a:t>公平性原则</a:t>
            </a:r>
            <a:endParaRPr lang="en-US" altLang="zh-CN" sz="3600" dirty="0">
              <a:latin typeface="华文行楷" pitchFamily="2" charset="-122"/>
              <a:ea typeface="华文行楷" pitchFamily="2" charset="-122"/>
            </a:endParaRPr>
          </a:p>
          <a:p>
            <a:pPr eaLnBrk="1" hangingPunct="1"/>
            <a:endParaRPr lang="zh-CN" altLang="en-US" sz="3600" dirty="0">
              <a:latin typeface="华文行楷" pitchFamily="2" charset="-122"/>
              <a:ea typeface="华文行楷" pitchFamily="2" charset="-122"/>
            </a:endParaRPr>
          </a:p>
          <a:p>
            <a:pPr eaLnBrk="1" hangingPunct="1"/>
            <a:r>
              <a:rPr lang="en-US" altLang="zh-CN" sz="3600" dirty="0">
                <a:latin typeface="华文行楷" pitchFamily="2" charset="-122"/>
                <a:ea typeface="华文行楷" pitchFamily="2" charset="-122"/>
              </a:rPr>
              <a:t>3.</a:t>
            </a:r>
            <a:r>
              <a:rPr lang="zh-CN" altLang="en-US" sz="3600" dirty="0">
                <a:latin typeface="华文行楷" pitchFamily="2" charset="-122"/>
                <a:ea typeface="华文行楷" pitchFamily="2" charset="-122"/>
              </a:rPr>
              <a:t>共同性原则</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习近</a:t>
            </a:r>
            <a:r>
              <a:rPr lang="zh-CN" altLang="en-US" dirty="0" smtClean="0"/>
              <a:t>平总书记生态文明思想</a:t>
            </a:r>
            <a:endParaRPr lang="zh-CN" altLang="en-US" dirty="0"/>
          </a:p>
        </p:txBody>
      </p:sp>
      <p:sp>
        <p:nvSpPr>
          <p:cNvPr id="3" name="内容占位符 2"/>
          <p:cNvSpPr>
            <a:spLocks noGrp="1"/>
          </p:cNvSpPr>
          <p:nvPr>
            <p:ph idx="1"/>
          </p:nvPr>
        </p:nvSpPr>
        <p:spPr/>
        <p:txBody>
          <a:bodyPr/>
          <a:lstStyle/>
          <a:p>
            <a:r>
              <a:rPr lang="zh-CN" altLang="en-US" dirty="0" smtClean="0"/>
              <a:t>山水林田湖草是生命共同体</a:t>
            </a:r>
            <a:endParaRPr lang="en-US" altLang="zh-CN" dirty="0" smtClean="0"/>
          </a:p>
          <a:p>
            <a:endParaRPr lang="en-US" altLang="zh-CN" dirty="0" smtClean="0"/>
          </a:p>
          <a:p>
            <a:r>
              <a:rPr lang="zh-CN" altLang="en-US" dirty="0" smtClean="0"/>
              <a:t>绿水青山就是金山银山</a:t>
            </a:r>
            <a:endParaRPr lang="en-US" altLang="zh-CN" dirty="0" smtClean="0"/>
          </a:p>
          <a:p>
            <a:endParaRPr lang="en-US" altLang="zh-CN" dirty="0" smtClean="0"/>
          </a:p>
          <a:p>
            <a:r>
              <a:rPr lang="zh-CN" altLang="en-US" dirty="0" smtClean="0"/>
              <a:t>生态兴则文明兴，生态衰则文明衰。</a:t>
            </a:r>
          </a:p>
          <a:p>
            <a:endParaRPr lang="en-US" altLang="zh-CN" dirty="0" smtClean="0"/>
          </a:p>
          <a:p>
            <a:r>
              <a:rPr lang="zh-CN" altLang="en-US" dirty="0" smtClean="0"/>
              <a:t>良好生态环境是最普惠的民生福祉</a:t>
            </a:r>
            <a:endParaRPr lang="zh-CN" altLang="en-US" dirty="0"/>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4348" y="642918"/>
            <a:ext cx="7743852" cy="5453082"/>
          </a:xfrm>
        </p:spPr>
        <p:txBody>
          <a:bodyPr/>
          <a:lstStyle/>
          <a:p>
            <a:r>
              <a:rPr lang="zh-CN" altLang="en-US" dirty="0" smtClean="0"/>
              <a:t>生态环境保护是功在当代、利在千秋的事业。</a:t>
            </a:r>
            <a:endParaRPr lang="en-US" altLang="zh-CN" dirty="0" smtClean="0"/>
          </a:p>
          <a:p>
            <a:endParaRPr lang="en-US" altLang="zh-CN" dirty="0" smtClean="0"/>
          </a:p>
          <a:p>
            <a:r>
              <a:rPr lang="zh-CN" altLang="en-US" dirty="0" smtClean="0"/>
              <a:t>生态环境是关系党的使命宗旨的重大政治问题</a:t>
            </a:r>
            <a:endParaRPr lang="en-US" altLang="zh-CN" dirty="0" smtClean="0"/>
          </a:p>
          <a:p>
            <a:endParaRPr lang="en-US" altLang="zh-CN" dirty="0" smtClean="0"/>
          </a:p>
          <a:p>
            <a:endParaRPr lang="en-US" altLang="zh-CN" dirty="0" smtClean="0"/>
          </a:p>
          <a:p>
            <a:r>
              <a:rPr lang="zh-CN" altLang="en-US" dirty="0" smtClean="0"/>
              <a:t>要像保护眼睛一样保护生态环境</a:t>
            </a:r>
            <a:endParaRPr lang="en-US" altLang="zh-CN" dirty="0" smtClean="0"/>
          </a:p>
          <a:p>
            <a:endParaRPr lang="en-US" altLang="zh-CN" dirty="0" smtClean="0"/>
          </a:p>
          <a:p>
            <a:endParaRPr lang="en-US" altLang="zh-CN" dirty="0" smtClean="0"/>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body" idx="1"/>
          </p:nvPr>
        </p:nvSpPr>
        <p:spPr>
          <a:xfrm>
            <a:off x="323528" y="332656"/>
            <a:ext cx="8640960" cy="6192688"/>
          </a:xfrm>
        </p:spPr>
        <p:txBody>
          <a:bodyPr/>
          <a:lstStyle/>
          <a:p>
            <a:pPr eaLnBrk="1" hangingPunct="1"/>
            <a:endParaRPr lang="zh-CN" altLang="en-US" dirty="0"/>
          </a:p>
          <a:p>
            <a:pPr eaLnBrk="1" hangingPunct="1"/>
            <a:r>
              <a:rPr lang="zh-CN" altLang="en-US" sz="3600" dirty="0">
                <a:latin typeface="华文隶书" panose="02010800040101010101" pitchFamily="2" charset="-122"/>
                <a:ea typeface="华文隶书" panose="02010800040101010101" pitchFamily="2" charset="-122"/>
              </a:rPr>
              <a:t>讨论：关于中国的生态危机和可持续发展</a:t>
            </a:r>
          </a:p>
          <a:p>
            <a:pPr eaLnBrk="1" hangingPunct="1"/>
            <a:endParaRPr lang="zh-CN" altLang="en-US" sz="3600" dirty="0">
              <a:latin typeface="华文隶书" panose="02010800040101010101" pitchFamily="2" charset="-122"/>
              <a:ea typeface="华文隶书" panose="02010800040101010101" pitchFamily="2" charset="-122"/>
            </a:endParaRPr>
          </a:p>
          <a:p>
            <a:pPr eaLnBrk="1" hangingPunct="1"/>
            <a:r>
              <a:rPr lang="en-US" altLang="zh-CN" sz="3600" dirty="0">
                <a:latin typeface="华文隶书" panose="02010800040101010101" pitchFamily="2" charset="-122"/>
                <a:ea typeface="华文隶书" panose="02010800040101010101" pitchFamily="2" charset="-122"/>
              </a:rPr>
              <a:t>1.</a:t>
            </a:r>
            <a:r>
              <a:rPr lang="zh-CN" altLang="en-US" sz="3600" dirty="0">
                <a:latin typeface="华文隶书" panose="02010800040101010101" pitchFamily="2" charset="-122"/>
                <a:ea typeface="华文隶书" panose="02010800040101010101" pitchFamily="2" charset="-122"/>
              </a:rPr>
              <a:t>结合自己的观察谈中国生态问题现状</a:t>
            </a:r>
          </a:p>
          <a:p>
            <a:pPr eaLnBrk="1" hangingPunct="1"/>
            <a:endParaRPr lang="zh-CN" altLang="en-US" sz="3600" dirty="0">
              <a:latin typeface="华文隶书" panose="02010800040101010101" pitchFamily="2" charset="-122"/>
              <a:ea typeface="华文隶书" panose="02010800040101010101" pitchFamily="2" charset="-122"/>
            </a:endParaRPr>
          </a:p>
          <a:p>
            <a:pPr eaLnBrk="1" hangingPunct="1"/>
            <a:r>
              <a:rPr lang="en-US" altLang="zh-CN" sz="3600" dirty="0">
                <a:latin typeface="华文隶书" panose="02010800040101010101" pitchFamily="2" charset="-122"/>
                <a:ea typeface="华文隶书" panose="02010800040101010101" pitchFamily="2" charset="-122"/>
              </a:rPr>
              <a:t>2.</a:t>
            </a:r>
            <a:r>
              <a:rPr lang="zh-CN" altLang="en-US" sz="3600" dirty="0">
                <a:latin typeface="华文隶书" panose="02010800040101010101" pitchFamily="2" charset="-122"/>
                <a:ea typeface="华文隶书" panose="02010800040101010101" pitchFamily="2" charset="-122"/>
              </a:rPr>
              <a:t>经济发展和环境保护是否冲突？</a:t>
            </a:r>
          </a:p>
          <a:p>
            <a:pPr eaLnBrk="1" hangingPunct="1"/>
            <a:endParaRPr lang="zh-CN" altLang="en-US" sz="3600" dirty="0">
              <a:latin typeface="华文隶书" panose="02010800040101010101" pitchFamily="2" charset="-122"/>
              <a:ea typeface="华文隶书" panose="02010800040101010101" pitchFamily="2" charset="-122"/>
            </a:endParaRPr>
          </a:p>
          <a:p>
            <a:pPr eaLnBrk="1" hangingPunct="1"/>
            <a:r>
              <a:rPr lang="zh-CN" altLang="en-US" sz="3600" dirty="0">
                <a:latin typeface="华文隶书" panose="02010800040101010101" pitchFamily="2" charset="-122"/>
                <a:ea typeface="华文隶书" panose="02010800040101010101" pitchFamily="2" charset="-122"/>
              </a:rPr>
              <a:t> </a:t>
            </a:r>
            <a:r>
              <a:rPr lang="en-US" altLang="zh-CN" sz="3600" dirty="0">
                <a:latin typeface="华文隶书" panose="02010800040101010101" pitchFamily="2" charset="-122"/>
                <a:ea typeface="华文隶书" panose="02010800040101010101" pitchFamily="2" charset="-122"/>
              </a:rPr>
              <a:t>3.</a:t>
            </a:r>
            <a:r>
              <a:rPr lang="zh-CN" altLang="en-US" sz="3600" dirty="0">
                <a:latin typeface="华文隶书" panose="02010800040101010101" pitchFamily="2" charset="-122"/>
                <a:ea typeface="华文隶书" panose="02010800040101010101" pitchFamily="2" charset="-122"/>
              </a:rPr>
              <a:t>我们要走先污染后治理的发展道路？</a:t>
            </a:r>
          </a:p>
          <a:p>
            <a:pPr eaLnBrk="1" hangingPunct="1"/>
            <a:endParaRPr lang="zh-CN" altLang="en-US" dirty="0"/>
          </a:p>
        </p:txBody>
      </p:sp>
    </p:spTree>
  </p:cSld>
  <p:clrMapOvr>
    <a:masterClrMapping/>
  </p:clrMapOvr>
  <p:transition>
    <p:wheel spokes="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214313" y="214313"/>
            <a:ext cx="8786812" cy="6500812"/>
          </a:xfrm>
        </p:spPr>
        <p:txBody>
          <a:bodyPr/>
          <a:lstStyle/>
          <a:p>
            <a:pPr eaLnBrk="1" hangingPunct="1">
              <a:lnSpc>
                <a:spcPct val="90000"/>
              </a:lnSpc>
            </a:pPr>
            <a:r>
              <a:rPr lang="zh-CN" altLang="en-US" sz="3600" dirty="0">
                <a:latin typeface="华文行楷" pitchFamily="2" charset="-122"/>
                <a:ea typeface="华文行楷" pitchFamily="2" charset="-122"/>
              </a:rPr>
              <a:t>三、工业时代人与自然的对立</a:t>
            </a:r>
          </a:p>
          <a:p>
            <a:pPr eaLnBrk="1" hangingPunct="1">
              <a:lnSpc>
                <a:spcPct val="90000"/>
              </a:lnSpc>
              <a:buFontTx/>
              <a:buNone/>
            </a:pPr>
            <a:r>
              <a:rPr lang="zh-CN" altLang="en-US" dirty="0">
                <a:latin typeface="华文行楷" pitchFamily="2" charset="-122"/>
                <a:ea typeface="华文行楷" pitchFamily="2" charset="-122"/>
              </a:rPr>
              <a:t>    1.蒸汽机----工业文明的标志。</a:t>
            </a:r>
            <a:endParaRPr lang="en-US" altLang="zh-CN" dirty="0">
              <a:latin typeface="华文行楷" pitchFamily="2" charset="-122"/>
              <a:ea typeface="华文行楷" pitchFamily="2" charset="-122"/>
            </a:endParaRPr>
          </a:p>
          <a:p>
            <a:pPr eaLnBrk="1" hangingPunct="1">
              <a:lnSpc>
                <a:spcPct val="90000"/>
              </a:lnSpc>
            </a:pPr>
            <a:r>
              <a:rPr lang="zh-CN" altLang="en-US" dirty="0">
                <a:latin typeface="华文行楷" pitchFamily="2" charset="-122"/>
                <a:ea typeface="华文行楷" pitchFamily="2" charset="-122"/>
              </a:rPr>
              <a:t>生产力的飞跃创造了辉煌的物质文明；人的体力得到解放；生产方式的变革；出现了科学技术、经济和社会整体相互推动。</a:t>
            </a:r>
          </a:p>
          <a:p>
            <a:pPr eaLnBrk="1" hangingPunct="1">
              <a:lnSpc>
                <a:spcPct val="90000"/>
              </a:lnSpc>
            </a:pPr>
            <a:endParaRPr lang="zh-CN" altLang="en-US" sz="2400" dirty="0">
              <a:latin typeface="华文行楷" pitchFamily="2" charset="-122"/>
              <a:ea typeface="华文行楷" pitchFamily="2" charset="-122"/>
            </a:endParaRPr>
          </a:p>
        </p:txBody>
      </p:sp>
      <p:pic>
        <p:nvPicPr>
          <p:cNvPr id="8195" name="图片 2" descr="蒸汽机.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411760" y="2781888"/>
            <a:ext cx="5100737" cy="3910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BBDC41F0-F006-4A25-B17F-89DE8DE6E766}"/>
              </a:ext>
            </a:extLst>
          </p:cNvPr>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93327" y="642918"/>
            <a:ext cx="8701726" cy="5453082"/>
          </a:xfrm>
        </p:spPr>
      </p:pic>
    </p:spTree>
    <p:extLst>
      <p:ext uri="{BB962C8B-B14F-4D97-AF65-F5344CB8AC3E}">
        <p14:creationId xmlns:p14="http://schemas.microsoft.com/office/powerpoint/2010/main" xmlns="" val="181459398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p:cNvSpPr>
            <a:spLocks noGrp="1"/>
          </p:cNvSpPr>
          <p:nvPr>
            <p:ph idx="1"/>
          </p:nvPr>
        </p:nvSpPr>
        <p:spPr>
          <a:xfrm>
            <a:off x="214313" y="285750"/>
            <a:ext cx="8715375" cy="6429375"/>
          </a:xfrm>
        </p:spPr>
        <p:txBody>
          <a:bodyPr/>
          <a:lstStyle/>
          <a:p>
            <a:pPr eaLnBrk="1" hangingPunct="1">
              <a:lnSpc>
                <a:spcPct val="90000"/>
              </a:lnSpc>
            </a:pPr>
            <a:r>
              <a:rPr lang="zh-CN" altLang="en-US" sz="3600" dirty="0">
                <a:latin typeface="华文行楷" pitchFamily="2" charset="-122"/>
                <a:ea typeface="华文行楷" pitchFamily="2" charset="-122"/>
              </a:rPr>
              <a:t>2.我们创造的新世界世界----</a:t>
            </a:r>
            <a:endParaRPr lang="en-US" altLang="zh-CN" sz="3600" dirty="0">
              <a:latin typeface="华文行楷" pitchFamily="2" charset="-122"/>
              <a:ea typeface="华文行楷" pitchFamily="2" charset="-122"/>
            </a:endParaRPr>
          </a:p>
          <a:p>
            <a:pPr eaLnBrk="1" hangingPunct="1">
              <a:lnSpc>
                <a:spcPct val="90000"/>
              </a:lnSpc>
            </a:pPr>
            <a:r>
              <a:rPr lang="en-US" altLang="zh-CN" sz="3600" dirty="0">
                <a:latin typeface="华文行楷" pitchFamily="2" charset="-122"/>
                <a:ea typeface="华文行楷" pitchFamily="2" charset="-122"/>
              </a:rPr>
              <a:t>      </a:t>
            </a:r>
            <a:r>
              <a:rPr lang="zh-CN" altLang="en-US" sz="3600" dirty="0">
                <a:latin typeface="华文行楷" pitchFamily="2" charset="-122"/>
                <a:ea typeface="华文行楷" pitchFamily="2" charset="-122"/>
              </a:rPr>
              <a:t>技术圈或工业地壳？</a:t>
            </a:r>
          </a:p>
          <a:p>
            <a:pPr eaLnBrk="1" hangingPunct="1">
              <a:lnSpc>
                <a:spcPct val="90000"/>
              </a:lnSpc>
            </a:pPr>
            <a:r>
              <a:rPr lang="zh-CN" altLang="en-US" dirty="0">
                <a:latin typeface="华文行楷" pitchFamily="2" charset="-122"/>
                <a:ea typeface="华文行楷" pitchFamily="2" charset="-122"/>
              </a:rPr>
              <a:t>人全方位改造世界，利用各种资源，合成生产无数的人工产品，创造出巨大的、非生命的、冷冰冰的人工物质体系。</a:t>
            </a:r>
          </a:p>
          <a:p>
            <a:endParaRPr lang="zh-CN" altLang="en-US" dirty="0"/>
          </a:p>
        </p:txBody>
      </p:sp>
      <p:pic>
        <p:nvPicPr>
          <p:cNvPr id="9219" name="图片 3" descr="钢筋森林.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051720" y="3000062"/>
            <a:ext cx="5331743" cy="34499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251520" y="332656"/>
            <a:ext cx="8784975" cy="6120679"/>
          </a:xfrm>
        </p:spPr>
        <p:txBody>
          <a:bodyPr/>
          <a:lstStyle/>
          <a:p>
            <a:pPr eaLnBrk="1" hangingPunct="1"/>
            <a:r>
              <a:rPr lang="en-US" altLang="zh-CN" sz="3600" dirty="0">
                <a:latin typeface="华文行楷" pitchFamily="2" charset="-122"/>
                <a:ea typeface="华文行楷" pitchFamily="2" charset="-122"/>
              </a:rPr>
              <a:t>3.</a:t>
            </a:r>
            <a:r>
              <a:rPr lang="zh-CN" altLang="en-US" sz="3600" dirty="0">
                <a:latin typeface="华文行楷" pitchFamily="2" charset="-122"/>
                <a:ea typeface="华文行楷" pitchFamily="2" charset="-122"/>
              </a:rPr>
              <a:t>工业文明的弊端及人与自然关系的恶化</a:t>
            </a:r>
            <a:r>
              <a:rPr lang="zh-CN" altLang="en-US" sz="3600" dirty="0"/>
              <a:t/>
            </a:r>
            <a:br>
              <a:rPr lang="zh-CN" altLang="en-US" sz="3600" dirty="0"/>
            </a:br>
            <a:r>
              <a:rPr lang="zh-CN" altLang="en-US" sz="2800" dirty="0"/>
              <a:t/>
            </a:r>
            <a:br>
              <a:rPr lang="zh-CN" altLang="en-US" sz="2800" dirty="0"/>
            </a:br>
            <a:r>
              <a:rPr lang="zh-CN" altLang="en-US" sz="2800" dirty="0">
                <a:latin typeface="幼圆" pitchFamily="49" charset="-122"/>
                <a:ea typeface="幼圆" pitchFamily="49" charset="-122"/>
              </a:rPr>
              <a:t>错觉：人通过机器摆脱了对自然的依赖。</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弊端：一味追求增长，机器生产强化了人的欲望；</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过分依赖科学技术，以为有了科学技术就有了一切；</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
            </a:r>
            <a:br>
              <a:rPr lang="zh-CN" altLang="en-US" sz="2800" dirty="0">
                <a:latin typeface="幼圆" pitchFamily="49" charset="-122"/>
                <a:ea typeface="幼圆" pitchFamily="49" charset="-122"/>
              </a:rPr>
            </a:br>
            <a:r>
              <a:rPr lang="zh-CN" altLang="en-US" sz="2800" dirty="0">
                <a:latin typeface="幼圆" pitchFamily="49" charset="-122"/>
                <a:ea typeface="幼圆" pitchFamily="49" charset="-122"/>
              </a:rPr>
              <a:t>盲目和短视行为，片面追求个人利益、局部利益和短期利益，而不顾他人和后代的利益。</a:t>
            </a:r>
            <a:r>
              <a:rPr lang="zh-CN" altLang="en-US" sz="3200" i="1" dirty="0">
                <a:latin typeface="宋体" pitchFamily="2" charset="-122"/>
              </a:rPr>
              <a:t/>
            </a:r>
            <a:br>
              <a:rPr lang="zh-CN" altLang="en-US" sz="3200" i="1" dirty="0">
                <a:latin typeface="宋体" pitchFamily="2" charset="-122"/>
              </a:rPr>
            </a:br>
            <a:r>
              <a:rPr lang="zh-CN" altLang="en-US" sz="3200" i="1" dirty="0"/>
              <a:t/>
            </a:r>
            <a:br>
              <a:rPr lang="zh-CN" altLang="en-US" sz="3200" i="1" dirty="0"/>
            </a:br>
            <a:endParaRPr lang="zh-CN" altLang="en-US" sz="3200" i="1"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0" fill="hold">
                                          <p:stCondLst>
                                            <p:cond delay="0"/>
                                          </p:stCondLst>
                                        </p:cTn>
                                        <p:tgtEl>
                                          <p:spTgt spid="9218"/>
                                        </p:tgtEl>
                                        <p:attrNameLst>
                                          <p:attrName>style.visibility</p:attrName>
                                        </p:attrNameLst>
                                      </p:cBhvr>
                                      <p:to>
                                        <p:strVal val="visible"/>
                                      </p:to>
                                    </p:set>
                                    <p:anim calcmode="lin" valueType="num">
                                      <p:cBhvr>
                                        <p:cTn id="7" dur="1000" fill="hold"/>
                                        <p:tgtEl>
                                          <p:spTgt spid="9218"/>
                                        </p:tgtEl>
                                        <p:attrNameLst>
                                          <p:attrName>ppt_x</p:attrName>
                                        </p:attrNameLst>
                                      </p:cBhvr>
                                      <p:tavLst>
                                        <p:tav tm="0">
                                          <p:val>
                                            <p:strVal val="#ppt_x-.2"/>
                                          </p:val>
                                        </p:tav>
                                        <p:tav tm="100000">
                                          <p:val>
                                            <p:strVal val="#ppt_x"/>
                                          </p:val>
                                        </p:tav>
                                      </p:tavLst>
                                    </p:anim>
                                    <p:anim calcmode="lin" valueType="num">
                                      <p:cBhvr>
                                        <p:cTn id="8" dur="1000" fill="hold"/>
                                        <p:tgtEl>
                                          <p:spTgt spid="92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571500" y="142875"/>
            <a:ext cx="7812088" cy="866775"/>
          </a:xfrm>
        </p:spPr>
        <p:txBody>
          <a:bodyPr/>
          <a:lstStyle/>
          <a:p>
            <a:pPr algn="ctr" eaLnBrk="1" hangingPunct="1"/>
            <a:r>
              <a:rPr lang="zh-CN" altLang="en-US" dirty="0">
                <a:latin typeface="华文新魏" pitchFamily="2" charset="-122"/>
                <a:ea typeface="华文新魏" pitchFamily="2" charset="-122"/>
              </a:rPr>
              <a:t>第二节 生态危机</a:t>
            </a:r>
          </a:p>
        </p:txBody>
      </p:sp>
      <p:pic>
        <p:nvPicPr>
          <p:cNvPr id="11267" name="Picture 5" descr="图片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42988" y="1557338"/>
            <a:ext cx="7143750" cy="444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fade/>
  </p:transition>
</p:sld>
</file>

<file path=ppt/theme/theme1.xml><?xml version="1.0" encoding="utf-8"?>
<a:theme xmlns:a="http://schemas.openxmlformats.org/drawingml/2006/main" name="SERENE">
  <a:themeElements>
    <a:clrScheme name="">
      <a:dk1>
        <a:srgbClr val="333333"/>
      </a:dk1>
      <a:lt1>
        <a:srgbClr val="A9BDA9"/>
      </a:lt1>
      <a:dk2>
        <a:srgbClr val="004C2B"/>
      </a:dk2>
      <a:lt2>
        <a:srgbClr val="578963"/>
      </a:lt2>
      <a:accent1>
        <a:srgbClr val="FFCCCC"/>
      </a:accent1>
      <a:accent2>
        <a:srgbClr val="B3E1B3"/>
      </a:accent2>
      <a:accent3>
        <a:srgbClr val="D1DBD1"/>
      </a:accent3>
      <a:accent4>
        <a:srgbClr val="2A2A2A"/>
      </a:accent4>
      <a:accent5>
        <a:srgbClr val="FFE2E2"/>
      </a:accent5>
      <a:accent6>
        <a:srgbClr val="A2CCA2"/>
      </a:accent6>
      <a:hlink>
        <a:srgbClr val="BDD7E5"/>
      </a:hlink>
      <a:folHlink>
        <a:srgbClr val="D2AAD2"/>
      </a:folHlink>
    </a:clrScheme>
    <a:fontScheme name="SEREN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SERENE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SERENE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SERENE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SERENE</Template>
  <TotalTime>702</TotalTime>
  <Words>1465</Words>
  <Application>Microsoft Office PowerPoint</Application>
  <PresentationFormat>全屏显示(4:3)</PresentationFormat>
  <Paragraphs>173</Paragraphs>
  <Slides>60</Slides>
  <Notes>1</Notes>
  <HiddenSlides>0</HiddenSlides>
  <MMClips>0</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SERENE</vt:lpstr>
      <vt:lpstr>第 三 章    人  与  自  然</vt:lpstr>
      <vt:lpstr>幻灯片 2</vt:lpstr>
      <vt:lpstr>第一节 人与自然关系的历史</vt:lpstr>
      <vt:lpstr>幻灯片 4</vt:lpstr>
      <vt:lpstr>幻灯片 5</vt:lpstr>
      <vt:lpstr>幻灯片 6</vt:lpstr>
      <vt:lpstr>幻灯片 7</vt:lpstr>
      <vt:lpstr>3.工业文明的弊端及人与自然关系的恶化  错觉：人通过机器摆脱了对自然的依赖。  弊端：一味追求增长，机器生产强化了人的欲望；  过分依赖科学技术，以为有了科学技术就有了一切；  盲目和短视行为，片面追求个人利益、局部利益和短期利益，而不顾他人和后代的利益。  </vt:lpstr>
      <vt:lpstr>第二节 生态危机</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三、环境污染</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四、由生态危机引发的争论</vt:lpstr>
      <vt:lpstr>五、进一步反思</vt:lpstr>
      <vt:lpstr>幻灯片 39</vt:lpstr>
      <vt:lpstr>模型分析</vt:lpstr>
      <vt:lpstr>幻灯片 41</vt:lpstr>
      <vt:lpstr>幻灯片 42</vt:lpstr>
      <vt:lpstr>幻灯片 43</vt:lpstr>
      <vt:lpstr>幻灯片 44</vt:lpstr>
      <vt:lpstr>幻灯片 45</vt:lpstr>
      <vt:lpstr>幻灯片 46</vt:lpstr>
      <vt:lpstr>幻灯片 47</vt:lpstr>
      <vt:lpstr>幻灯片 48</vt:lpstr>
      <vt:lpstr>幻灯片 49</vt:lpstr>
      <vt:lpstr>第三节 生态自然观</vt:lpstr>
      <vt:lpstr>幻灯片 51</vt:lpstr>
      <vt:lpstr>幻灯片 52</vt:lpstr>
      <vt:lpstr>第四节  生态文明与可持续发展</vt:lpstr>
      <vt:lpstr>幻灯片 54</vt:lpstr>
      <vt:lpstr>幻灯片 55</vt:lpstr>
      <vt:lpstr>幻灯片 56</vt:lpstr>
      <vt:lpstr>习近平总书记生态文明思想</vt:lpstr>
      <vt:lpstr>幻灯片 58</vt:lpstr>
      <vt:lpstr>幻灯片 59</vt:lpstr>
      <vt:lpstr>幻灯片 60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feetbull</dc:creator>
  <cp:lastModifiedBy>User</cp:lastModifiedBy>
  <cp:revision>67</cp:revision>
  <dcterms:created xsi:type="dcterms:W3CDTF">1601-01-01T00:00:00Z</dcterms:created>
  <dcterms:modified xsi:type="dcterms:W3CDTF">2019-05-26T23:55:31Z</dcterms:modified>
</cp:coreProperties>
</file>